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4"/>
  </p:sldMasterIdLst>
  <p:notesMasterIdLst>
    <p:notesMasterId r:id="rId71"/>
  </p:notesMasterIdLst>
  <p:sldIdLst>
    <p:sldId id="256" r:id="rId5"/>
    <p:sldId id="362" r:id="rId6"/>
    <p:sldId id="257" r:id="rId7"/>
    <p:sldId id="350" r:id="rId8"/>
    <p:sldId id="297" r:id="rId9"/>
    <p:sldId id="374" r:id="rId10"/>
    <p:sldId id="364" r:id="rId11"/>
    <p:sldId id="395" r:id="rId12"/>
    <p:sldId id="305" r:id="rId13"/>
    <p:sldId id="357" r:id="rId14"/>
    <p:sldId id="341" r:id="rId15"/>
    <p:sldId id="361" r:id="rId16"/>
    <p:sldId id="373" r:id="rId17"/>
    <p:sldId id="375" r:id="rId18"/>
    <p:sldId id="376" r:id="rId19"/>
    <p:sldId id="377" r:id="rId20"/>
    <p:sldId id="378" r:id="rId21"/>
    <p:sldId id="372" r:id="rId22"/>
    <p:sldId id="365" r:id="rId23"/>
    <p:sldId id="368" r:id="rId24"/>
    <p:sldId id="369" r:id="rId25"/>
    <p:sldId id="370" r:id="rId26"/>
    <p:sldId id="371" r:id="rId27"/>
    <p:sldId id="363" r:id="rId28"/>
    <p:sldId id="298" r:id="rId29"/>
    <p:sldId id="354" r:id="rId30"/>
    <p:sldId id="355" r:id="rId31"/>
    <p:sldId id="356" r:id="rId32"/>
    <p:sldId id="324" r:id="rId33"/>
    <p:sldId id="352" r:id="rId34"/>
    <p:sldId id="310" r:id="rId35"/>
    <p:sldId id="358" r:id="rId36"/>
    <p:sldId id="359" r:id="rId37"/>
    <p:sldId id="360" r:id="rId38"/>
    <p:sldId id="328" r:id="rId39"/>
    <p:sldId id="353" r:id="rId40"/>
    <p:sldId id="382" r:id="rId41"/>
    <p:sldId id="381" r:id="rId42"/>
    <p:sldId id="384" r:id="rId43"/>
    <p:sldId id="327" r:id="rId44"/>
    <p:sldId id="379" r:id="rId45"/>
    <p:sldId id="385" r:id="rId46"/>
    <p:sldId id="386" r:id="rId47"/>
    <p:sldId id="380" r:id="rId48"/>
    <p:sldId id="396" r:id="rId49"/>
    <p:sldId id="329" r:id="rId50"/>
    <p:sldId id="342" r:id="rId51"/>
    <p:sldId id="349" r:id="rId52"/>
    <p:sldId id="343" r:id="rId53"/>
    <p:sldId id="344" r:id="rId54"/>
    <p:sldId id="347" r:id="rId55"/>
    <p:sldId id="348" r:id="rId56"/>
    <p:sldId id="388" r:id="rId57"/>
    <p:sldId id="391" r:id="rId58"/>
    <p:sldId id="337" r:id="rId59"/>
    <p:sldId id="390" r:id="rId60"/>
    <p:sldId id="389" r:id="rId61"/>
    <p:sldId id="304" r:id="rId62"/>
    <p:sldId id="346" r:id="rId63"/>
    <p:sldId id="366" r:id="rId64"/>
    <p:sldId id="367" r:id="rId65"/>
    <p:sldId id="392" r:id="rId66"/>
    <p:sldId id="393" r:id="rId67"/>
    <p:sldId id="394" r:id="rId68"/>
    <p:sldId id="306" r:id="rId69"/>
    <p:sldId id="296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CFF"/>
    <a:srgbClr val="A86ED4"/>
    <a:srgbClr val="FFD3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ile chiaro 1 - Color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Stile chiaro 1 - Color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Stile chiaro 1 - Color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nil\Documents\Universit&#224;\2.%20Magistrale\appunti-shared\SABD\Progetto2\flink-performance\throughput\Throughput_Flink_Queri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1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Foglio1!$B$17</c:f>
              <c:numCache>
                <c:formatCode>General</c:formatCode>
                <c:ptCount val="1"/>
                <c:pt idx="0">
                  <c:v>13.751243210008189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9D-4FF8-8103-E82C497821C6}"/>
            </c:ext>
          </c:extLst>
        </c:ser>
        <c:ser>
          <c:idx val="1"/>
          <c:order val="1"/>
          <c:tx>
            <c:v>Week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Foglio1!$C$17</c:f>
              <c:numCache>
                <c:formatCode>General</c:formatCode>
                <c:ptCount val="1"/>
                <c:pt idx="0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9D-4FF8-8103-E82C497821C6}"/>
            </c:ext>
          </c:extLst>
        </c:ser>
        <c:ser>
          <c:idx val="2"/>
          <c:order val="2"/>
          <c:tx>
            <c:v>Month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Foglio1!$D$17</c:f>
              <c:numCache>
                <c:formatCode>General</c:formatCode>
                <c:ptCount val="1"/>
                <c:pt idx="0">
                  <c:v>33.984619225858587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19D-4FF8-8103-E82C497821C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2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Foglio1!$G$17</c:f>
              <c:numCache>
                <c:formatCode>General</c:formatCode>
                <c:ptCount val="1"/>
                <c:pt idx="0">
                  <c:v>18.128807678577349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97-4BF0-89AD-AF38CC65AC6E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Foglio1!$H$17</c:f>
              <c:numCache>
                <c:formatCode>General</c:formatCode>
                <c:ptCount val="1"/>
                <c:pt idx="0">
                  <c:v>18.308782371434017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97-4BF0-89AD-AF38CC65AC6E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Foglio1!$I$17</c:f>
              <c:numCache>
                <c:formatCode>General</c:formatCode>
                <c:ptCount val="1"/>
                <c:pt idx="0">
                  <c:v>26.814854562771675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97-4BF0-89AD-AF38CC65AC6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022663881813932"/>
          <c:y val="0.9156035305946425"/>
          <c:w val="0.23526670678742642"/>
          <c:h val="6.2259804842932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Query 3 response</a:t>
            </a:r>
            <a:r>
              <a:rPr lang="it-IT" baseline="0"/>
              <a:t> time w.r.t. Window Duration</a:t>
            </a:r>
            <a:endParaRPr lang="it-IT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Hour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Foglio1!$L$17</c:f>
              <c:numCache>
                <c:formatCode>General</c:formatCode>
                <c:ptCount val="1"/>
                <c:pt idx="0">
                  <c:v>15.965665236051501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56-4C54-9C56-AC404C83AC0B}"/>
            </c:ext>
          </c:extLst>
        </c:ser>
        <c:ser>
          <c:idx val="1"/>
          <c:order val="1"/>
          <c:tx>
            <c:v>Day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Foglio1!$M$17</c:f>
              <c:numCache>
                <c:formatCode>General</c:formatCode>
                <c:ptCount val="1"/>
                <c:pt idx="0">
                  <c:v>17.222222222222221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56-4C54-9C56-AC404C83AC0B}"/>
            </c:ext>
          </c:extLst>
        </c:ser>
        <c:ser>
          <c:idx val="2"/>
          <c:order val="2"/>
          <c:tx>
            <c:v>Week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1"/>
              <c:pt idx="0">
                <c:v>Window</c:v>
              </c:pt>
            </c:strLit>
          </c:cat>
          <c:val>
            <c:numRef>
              <c:f>Foglio1!$N$17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D56-4C54-9C56-AC404C83AC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5873024"/>
        <c:axId val="565873680"/>
      </c:barChart>
      <c:catAx>
        <c:axId val="56587302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Window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crossAx val="565873680"/>
        <c:crosses val="autoZero"/>
        <c:auto val="1"/>
        <c:lblAlgn val="ctr"/>
        <c:lblOffset val="100"/>
        <c:noMultiLvlLbl val="0"/>
      </c:catAx>
      <c:valAx>
        <c:axId val="56587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Response Time (sec)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565873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022663881813932"/>
          <c:y val="0.9156035305946425"/>
          <c:w val="0.23526670678742642"/>
          <c:h val="6.22598048429328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7F2D3-D466-4F8D-9F03-ABE30D5BB586}" type="datetimeFigureOut">
              <a:rPr lang="it-IT" smtClean="0"/>
              <a:t>14/07/2022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5109E-3EA7-4ECD-860C-6098844FD5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74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795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112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7936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205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1591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614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249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2425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5867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8965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849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704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56050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46200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4735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293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71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1632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034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9441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13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28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28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094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141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2759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5109E-3EA7-4ECD-860C-6098844FD51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675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FA2E4-5F59-49AD-B5B0-6FFE12670D54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46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02D7E-5833-4C89-9A68-1A415AC4AE71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532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571A7-4700-4E39-8D40-D543B8A2C780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901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0975" indent="-180975" algn="l">
              <a:buSzPct val="100000"/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DBCD3-5F68-4EB2-858D-CB576A02FE09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7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F6BBB-9259-4E5D-962E-C5BE6AE5BFF0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034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702C0-5071-495F-AB1E-D8171B1E4C43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5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F6BEA-4C4F-4272-98DE-E788DF93C782}" type="datetime1">
              <a:rPr lang="it-IT" smtClean="0"/>
              <a:t>14/07/2022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264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A3F60-0177-4AEE-87BB-4FBA4E2D18BB}" type="datetime1">
              <a:rPr lang="it-IT" smtClean="0"/>
              <a:t>14/07/2022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87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4700-3311-4BB9-A0CC-C0392BB4642D}" type="datetime1">
              <a:rPr lang="it-IT" smtClean="0"/>
              <a:t>14/07/2022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8886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BF177-5351-4B81-A9DF-EA26F366A033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13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C4C9A-B9BC-42D2-A1C8-C3717BE7A5D7}" type="datetime1">
              <a:rPr lang="it-IT" smtClean="0"/>
              <a:t>14/07/2022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471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  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7C75D8A-06D3-49C9-9643-F083A1567138}" type="datetime1">
              <a:rPr lang="it-IT" smtClean="0"/>
              <a:t>14/07/2022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7E1C6A4-2AD0-46FD-8BB0-3161A7FCDC49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0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DDBDE3-47CB-46E5-B8D1-71DBAAF673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>
                <a:cs typeface="Calibri Light"/>
              </a:rPr>
              <a:t>SABD – Progetto 2</a:t>
            </a:r>
            <a:endParaRPr lang="it-IT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A3CC706-EFAA-4DC6-A528-9A5A50D05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err="1"/>
              <a:t>ANalisi</a:t>
            </a:r>
            <a:r>
              <a:rPr lang="it-IT"/>
              <a:t> Del dataset BMP180 di </a:t>
            </a:r>
            <a:r>
              <a:rPr lang="it-IT" err="1"/>
              <a:t>sensor</a:t>
            </a:r>
            <a:r>
              <a:rPr lang="it-IT"/>
              <a:t> community</a:t>
            </a:r>
            <a:endParaRPr lang="it-IT">
              <a:cs typeface="Calibri Ligh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757D68-EF7C-40AB-BB7D-84A9C85156BB}"/>
              </a:ext>
            </a:extLst>
          </p:cNvPr>
          <p:cNvSpPr txBox="1"/>
          <p:nvPr/>
        </p:nvSpPr>
        <p:spPr>
          <a:xfrm>
            <a:off x="6391656" y="232033"/>
            <a:ext cx="478231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</a:rPr>
              <a:t>Danilo Dell’Orco</a:t>
            </a:r>
          </a:p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</a:rPr>
              <a:t>Jacopo Fabi</a:t>
            </a:r>
          </a:p>
          <a:p>
            <a:pPr algn="r"/>
            <a:r>
              <a:rPr lang="it-IT">
                <a:solidFill>
                  <a:schemeClr val="bg1">
                    <a:lumMod val="50000"/>
                  </a:schemeClr>
                </a:solidFill>
                <a:latin typeface="+mj-lt"/>
                <a:cs typeface="Calibri Light"/>
              </a:rPr>
              <a:t>Michele Salvatori</a:t>
            </a:r>
          </a:p>
          <a:p>
            <a:endParaRPr lang="it-IT">
              <a:solidFill>
                <a:schemeClr val="bg1">
                  <a:lumMod val="50000"/>
                </a:schemeClr>
              </a:solidFill>
              <a:latin typeface="+mj-lt"/>
              <a:cs typeface="Calibri Light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D17BB70-BC25-9E8E-DB76-F4BEE9DC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383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Producer Record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064064-602A-9EC4-52A2-F1E095C7C6A3}"/>
              </a:ext>
            </a:extLst>
          </p:cNvPr>
          <p:cNvSpPr txBox="1"/>
          <p:nvPr/>
        </p:nvSpPr>
        <p:spPr>
          <a:xfrm>
            <a:off x="1873928" y="2184684"/>
            <a:ext cx="8444144" cy="36471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KafkaProducer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1100">
              <a:solidFill>
                <a:srgbClr val="4EC9B0"/>
              </a:solidFill>
              <a:latin typeface="Consolas" panose="020B0609020204030204" pitchFamily="49" charset="0"/>
            </a:endParaRPr>
          </a:p>
          <a:p>
            <a:r>
              <a:rPr lang="en-US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ORIGINAL_DATASET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		</a:t>
            </a:r>
            <a:endParaRPr lang="en-US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it-IT" sz="1100" b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((line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SEMICOLON_DELIMITER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>
                <a:solidFill>
                  <a:srgbClr val="D4D4D4"/>
                </a:solidFill>
                <a:latin typeface="Consolas" panose="020B0609020204030204" pitchFamily="49" charset="0"/>
              </a:rPr>
              <a:t>		                                …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parseDouble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"%s;%d;%,.4f;%d;%,.4f;%,.4f;"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					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temperature,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				 location,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  <a:endParaRPr lang="it-IT" sz="11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 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39FD52D-ED8A-3E84-AF9B-C90062B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5047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IDLE </a:t>
            </a:r>
            <a:r>
              <a:rPr lang="it-IT" err="1"/>
              <a:t>Simulation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5941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Viene simulato l’invio dei dati confrontando il </a:t>
            </a:r>
            <a:r>
              <a:rPr lang="it-IT" err="1">
                <a:cs typeface="Calibri"/>
              </a:rPr>
              <a:t>timestamp</a:t>
            </a:r>
            <a:r>
              <a:rPr lang="it-IT">
                <a:cs typeface="Calibri"/>
              </a:rPr>
              <a:t> della </a:t>
            </a:r>
            <a:r>
              <a:rPr lang="it-IT" i="1">
                <a:cs typeface="Calibri"/>
              </a:rPr>
              <a:t>misurazione da inviare</a:t>
            </a:r>
            <a:r>
              <a:rPr lang="it-IT">
                <a:cs typeface="Calibri"/>
              </a:rPr>
              <a:t> con il </a:t>
            </a:r>
            <a:r>
              <a:rPr lang="it-IT" i="1" err="1">
                <a:cs typeface="Calibri"/>
              </a:rPr>
              <a:t>timestamp</a:t>
            </a:r>
            <a:r>
              <a:rPr lang="it-IT" i="1">
                <a:cs typeface="Calibri"/>
              </a:rPr>
              <a:t> della misurazione precedente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Attraverso il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sleep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 si simula il periodo di </a:t>
            </a:r>
            <a:r>
              <a:rPr lang="it-IT">
                <a:latin typeface="LM Mono 10" panose="00000509000000000000" pitchFamily="49" charset="0"/>
                <a:cs typeface="Calibri"/>
              </a:rPr>
              <a:t>IDLE</a:t>
            </a:r>
            <a:r>
              <a:rPr lang="it-IT">
                <a:cs typeface="Calibri"/>
              </a:rPr>
              <a:t> che avrebbe la sorgente di dati reale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D4307C-1AF5-DE4D-9BBF-7FA491954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55" y="2961384"/>
            <a:ext cx="8020050" cy="322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26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 – Idle </a:t>
            </a:r>
            <a:r>
              <a:rPr lang="it-IT" err="1"/>
              <a:t>Simulation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064064-602A-9EC4-52A2-F1E095C7C6A3}"/>
              </a:ext>
            </a:extLst>
          </p:cNvPr>
          <p:cNvSpPr txBox="1"/>
          <p:nvPr/>
        </p:nvSpPr>
        <p:spPr>
          <a:xfrm>
            <a:off x="2161620" y="3230721"/>
            <a:ext cx="7929720" cy="26314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(first)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first =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diff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validateTime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diff =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SPEEDING_FACTOR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SimulationTimeException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diff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Thread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(diff);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producerRecord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previous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12</a:t>
            </a:fld>
            <a:endParaRPr lang="it-IT"/>
          </a:p>
        </p:txBody>
      </p:sp>
      <p:sp>
        <p:nvSpPr>
          <p:cNvPr id="10" name="Segnaposto contenuto 4">
            <a:extLst>
              <a:ext uri="{FF2B5EF4-FFF2-40B4-BE49-F238E27FC236}">
                <a16:creationId xmlns:a16="http://schemas.microsoft.com/office/drawing/2014/main" id="{DA8633D9-0938-2408-1257-36D7F49D2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7607"/>
            <a:ext cx="10317480" cy="1083495"/>
          </a:xfrm>
        </p:spPr>
        <p:txBody>
          <a:bodyPr vert="horz" lIns="0" tIns="45720" rIns="0" bIns="45720" rtlCol="0" anchor="t">
            <a:normAutofit fontScale="85000" lnSpcReduction="20000"/>
          </a:bodyPr>
          <a:lstStyle/>
          <a:p>
            <a:r>
              <a:rPr lang="it-IT" sz="2800">
                <a:ea typeface="+mn-lt"/>
                <a:cs typeface="+mn-lt"/>
              </a:rPr>
              <a:t>Si utilizza uno </a:t>
            </a:r>
            <a:r>
              <a:rPr lang="it-IT" sz="2800" err="1">
                <a:ea typeface="+mn-lt"/>
                <a:cs typeface="+mn-lt"/>
              </a:rPr>
              <a:t>speeding</a:t>
            </a:r>
            <a:r>
              <a:rPr lang="it-IT" sz="2800">
                <a:ea typeface="+mn-lt"/>
                <a:cs typeface="+mn-lt"/>
              </a:rPr>
              <a:t> </a:t>
            </a:r>
            <a:r>
              <a:rPr lang="it-IT" sz="2800" err="1">
                <a:ea typeface="+mn-lt"/>
                <a:cs typeface="+mn-lt"/>
              </a:rPr>
              <a:t>factor</a:t>
            </a:r>
            <a:r>
              <a:rPr lang="it-IT" sz="2800">
                <a:ea typeface="+mn-lt"/>
                <a:cs typeface="+mn-lt"/>
              </a:rPr>
              <a:t> di </a:t>
            </a:r>
            <a:r>
              <a:rPr lang="it-IT" sz="2800" i="1">
                <a:ea typeface="+mn-lt"/>
                <a:cs typeface="+mn-lt"/>
              </a:rPr>
              <a:t>360000</a:t>
            </a:r>
            <a:r>
              <a:rPr lang="it-IT" sz="2800">
                <a:ea typeface="+mn-lt"/>
                <a:cs typeface="+mn-lt"/>
              </a:rPr>
              <a:t> in modo da velocizzare la simulazione</a:t>
            </a:r>
          </a:p>
          <a:p>
            <a:r>
              <a:rPr lang="it-IT" sz="2800">
                <a:ea typeface="+mn-lt"/>
                <a:cs typeface="+mn-lt"/>
              </a:rPr>
              <a:t>Due misurazioni a </a:t>
            </a:r>
            <a:r>
              <a:rPr lang="it-IT" sz="2800" i="1">
                <a:ea typeface="+mn-lt"/>
                <a:cs typeface="+mn-lt"/>
              </a:rPr>
              <a:t>distanza di un’ora</a:t>
            </a:r>
            <a:r>
              <a:rPr lang="it-IT" sz="2800">
                <a:ea typeface="+mn-lt"/>
                <a:cs typeface="+mn-lt"/>
              </a:rPr>
              <a:t> verranno postate sul </a:t>
            </a:r>
            <a:r>
              <a:rPr lang="it-IT" sz="2800" err="1">
                <a:ea typeface="+mn-lt"/>
                <a:cs typeface="+mn-lt"/>
              </a:rPr>
              <a:t>topic</a:t>
            </a:r>
            <a:r>
              <a:rPr lang="it-IT" sz="2800">
                <a:ea typeface="+mn-lt"/>
                <a:cs typeface="+mn-lt"/>
              </a:rPr>
              <a:t> a distanza di </a:t>
            </a:r>
            <a:r>
              <a:rPr lang="it-IT" sz="2800" i="1">
                <a:ea typeface="+mn-lt"/>
                <a:cs typeface="+mn-lt"/>
              </a:rPr>
              <a:t>10 millisecondi</a:t>
            </a:r>
            <a:r>
              <a:rPr lang="it-IT" sz="2800">
                <a:ea typeface="+mn-lt"/>
                <a:cs typeface="+mn-lt"/>
              </a:rPr>
              <a:t>.</a:t>
            </a:r>
            <a:endParaRPr lang="it-IT">
              <a:cs typeface="Calibri" panose="020F0502020204030204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9348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Gestione Errori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62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Gestione Errori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14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346" y="1887714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Nonostante il dataset sia ordinato, in uno scenario reale i dati potrebbero arrivare nel sistema:</a:t>
            </a:r>
          </a:p>
          <a:p>
            <a:pPr lvl="1"/>
            <a:r>
              <a:rPr lang="it-IT">
                <a:cs typeface="Calibri"/>
              </a:rPr>
              <a:t>Malformati</a:t>
            </a:r>
          </a:p>
          <a:p>
            <a:pPr lvl="1"/>
            <a:r>
              <a:rPr lang="it-IT">
                <a:cs typeface="Calibri"/>
              </a:rPr>
              <a:t>Fuori ordine</a:t>
            </a:r>
          </a:p>
          <a:p>
            <a:pPr lvl="1"/>
            <a:r>
              <a:rPr lang="it-IT">
                <a:cs typeface="Calibri"/>
              </a:rPr>
              <a:t>Con valori non appartenenti al loro dominio reale.</a:t>
            </a:r>
          </a:p>
          <a:p>
            <a:r>
              <a:rPr lang="it-IT">
                <a:cs typeface="Calibri"/>
              </a:rPr>
              <a:t>Nel sistema sono state progettate diverse </a:t>
            </a:r>
            <a:r>
              <a:rPr lang="it-IT" b="1">
                <a:cs typeface="Calibri"/>
              </a:rPr>
              <a:t>eccezioni</a:t>
            </a:r>
          </a:p>
          <a:p>
            <a:r>
              <a:rPr lang="it-IT">
                <a:cs typeface="Calibri"/>
              </a:rPr>
              <a:t>Si vuole rendere il processamento dei dati più robusto, e quindi orientato ad una esecuzione </a:t>
            </a:r>
            <a:r>
              <a:rPr lang="it-IT" i="1" err="1">
                <a:cs typeface="Calibri"/>
              </a:rPr>
              <a:t>fire</a:t>
            </a:r>
            <a:r>
              <a:rPr lang="it-IT" i="1">
                <a:cs typeface="Calibri"/>
              </a:rPr>
              <a:t> &amp; </a:t>
            </a:r>
            <a:r>
              <a:rPr lang="it-IT" i="1" err="1">
                <a:cs typeface="Calibri"/>
              </a:rPr>
              <a:t>forget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3124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SimulationTimeException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15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>
                <a:cs typeface="Calibri"/>
              </a:rPr>
              <a:t>Visto il meccanismo di </a:t>
            </a:r>
            <a:r>
              <a:rPr lang="it-IT" sz="2400" i="1">
                <a:cs typeface="Calibri"/>
              </a:rPr>
              <a:t>IDLE </a:t>
            </a:r>
            <a:r>
              <a:rPr lang="it-IT" sz="2400" i="1" err="1">
                <a:cs typeface="Calibri"/>
              </a:rPr>
              <a:t>Simulation</a:t>
            </a:r>
            <a:r>
              <a:rPr lang="it-IT" sz="2400">
                <a:cs typeface="Calibri"/>
              </a:rPr>
              <a:t> descritto in precedenza, è necessario gestire eventuali valori fuori ordine nel producer</a:t>
            </a:r>
          </a:p>
          <a:p>
            <a:pPr lvl="1"/>
            <a:r>
              <a:rPr lang="it-IT" sz="2000">
                <a:cs typeface="Calibri"/>
              </a:rPr>
              <a:t>Una differenza negativa tra due record porta un errore nel </a:t>
            </a:r>
            <a:r>
              <a:rPr lang="it-IT" sz="2000" err="1">
                <a:latin typeface="LM Mono 10" panose="00000509000000000000" pitchFamily="49" charset="0"/>
                <a:cs typeface="Calibri"/>
              </a:rPr>
              <a:t>thread.sleep</a:t>
            </a:r>
            <a:r>
              <a:rPr lang="it-IT" sz="2000">
                <a:latin typeface="LM Mono 10" panose="00000509000000000000" pitchFamily="49" charset="0"/>
                <a:cs typeface="Calibri"/>
              </a:rPr>
              <a:t>(). </a:t>
            </a:r>
          </a:p>
          <a:p>
            <a:pPr lvl="1"/>
            <a:r>
              <a:rPr lang="it-IT" sz="2000">
                <a:cs typeface="Calibri"/>
              </a:rPr>
              <a:t>A tale scopo è stata definita l’eccezione </a:t>
            </a:r>
            <a:r>
              <a:rPr lang="it-IT" sz="2000" err="1">
                <a:latin typeface="LM Mono 10" panose="00000509000000000000" pitchFamily="49" charset="0"/>
                <a:cs typeface="Calibri"/>
              </a:rPr>
              <a:t>SimulationTimeException</a:t>
            </a:r>
            <a:r>
              <a:rPr lang="it-IT" sz="2000">
                <a:latin typeface="LM Mono 10" panose="00000509000000000000" pitchFamily="49" charset="0"/>
                <a:cs typeface="Calibri"/>
              </a:rPr>
              <a:t>()</a:t>
            </a:r>
            <a:r>
              <a:rPr lang="it-IT" sz="2000">
                <a:cs typeface="Calibri"/>
              </a:rPr>
              <a:t> che semplicemente setta a 0 il tempo per cui il </a:t>
            </a:r>
            <a:r>
              <a:rPr lang="it-IT" sz="2000" err="1">
                <a:cs typeface="Calibri"/>
              </a:rPr>
              <a:t>thread</a:t>
            </a:r>
            <a:r>
              <a:rPr lang="it-IT" sz="2000">
                <a:cs typeface="Calibri"/>
              </a:rPr>
              <a:t> andrà in </a:t>
            </a:r>
            <a:r>
              <a:rPr lang="it-IT" sz="2000" err="1">
                <a:cs typeface="Calibri"/>
              </a:rPr>
              <a:t>sleep</a:t>
            </a:r>
            <a:r>
              <a:rPr lang="it-IT" sz="2000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186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TemperatureOutOfBoundException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16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I sensori BMP180 considerati nel dataset possono misurare temperature che variano tra -40° e +85°.</a:t>
            </a:r>
          </a:p>
          <a:p>
            <a:pPr lvl="1"/>
            <a:r>
              <a:rPr lang="it-IT">
                <a:cs typeface="Calibri"/>
              </a:rPr>
              <a:t>Temperature fuori da tale range sono da considerare errate, e vanno ignorate ai fini dell’analisi. </a:t>
            </a:r>
          </a:p>
          <a:p>
            <a:r>
              <a:rPr lang="it-IT">
                <a:cs typeface="Calibri"/>
              </a:rPr>
              <a:t>Durante la fase di </a:t>
            </a:r>
            <a:r>
              <a:rPr lang="it-IT" i="1">
                <a:cs typeface="Calibri"/>
              </a:rPr>
              <a:t>deserializzazione</a:t>
            </a:r>
            <a:r>
              <a:rPr lang="it-IT">
                <a:cs typeface="Calibri"/>
              </a:rPr>
              <a:t> viene verificato se la temperatura supera i limiti considerati:</a:t>
            </a:r>
          </a:p>
          <a:p>
            <a:pPr lvl="1"/>
            <a:r>
              <a:rPr lang="it-IT">
                <a:cs typeface="Calibri"/>
              </a:rPr>
              <a:t>Se i limiti sono rispettati, viene generato un nuovo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</a:p>
          <a:p>
            <a:pPr lvl="1"/>
            <a:r>
              <a:rPr lang="it-IT">
                <a:cs typeface="Calibri"/>
              </a:rPr>
              <a:t>Altrimenti viene catturata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TemperatureOutOfBoundException</a:t>
            </a:r>
            <a:r>
              <a:rPr lang="it-IT">
                <a:cs typeface="Calibri"/>
              </a:rPr>
              <a:t> e non viene istanziato un evento relativo a quel record.</a:t>
            </a:r>
          </a:p>
          <a:p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, gestisce nativamente eventuali record nulli, semplicemente ignorandoli.</a:t>
            </a:r>
          </a:p>
        </p:txBody>
      </p:sp>
    </p:spTree>
    <p:extLst>
      <p:ext uri="{BB962C8B-B14F-4D97-AF65-F5344CB8AC3E}">
        <p14:creationId xmlns:p14="http://schemas.microsoft.com/office/powerpoint/2010/main" val="9238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CoordinatesOutOfBoundException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4217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La latitudine può avere un valore compreso tra -90° e +90°, mentre la longitudine tra -180° e 180°.</a:t>
            </a:r>
          </a:p>
          <a:p>
            <a:pPr lvl="1"/>
            <a:r>
              <a:rPr lang="it-IT">
                <a:cs typeface="Calibri"/>
              </a:rPr>
              <a:t>Eventuali valori fuori da questo range sono da considerarsi errati dunque e vanno ignorati.</a:t>
            </a:r>
          </a:p>
          <a:p>
            <a:r>
              <a:rPr lang="it-IT">
                <a:cs typeface="Calibri"/>
              </a:rPr>
              <a:t>Nella fase di deserializzazione viene catturata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CoordinatesOutOfBoundsException</a:t>
            </a:r>
            <a:r>
              <a:rPr lang="it-IT">
                <a:cs typeface="Calibri"/>
              </a:rPr>
              <a:t> nel caso i valori relativi alla posizione non siano corretti</a:t>
            </a:r>
          </a:p>
          <a:p>
            <a:pPr lvl="1"/>
            <a:r>
              <a:rPr lang="it-IT">
                <a:cs typeface="Calibri"/>
              </a:rPr>
              <a:t>il record verrà ignorato e non si istanzierà il relativo evento.</a:t>
            </a:r>
          </a:p>
        </p:txBody>
      </p:sp>
    </p:spTree>
    <p:extLst>
      <p:ext uri="{BB962C8B-B14F-4D97-AF65-F5344CB8AC3E}">
        <p14:creationId xmlns:p14="http://schemas.microsoft.com/office/powerpoint/2010/main" val="2620615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Apache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Flink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6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KafkaSource</a:t>
            </a:r>
            <a:r>
              <a:rPr lang="it-IT"/>
              <a:t> </a:t>
            </a:r>
            <a:r>
              <a:rPr lang="it-IT" err="1"/>
              <a:t>Deserializer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19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36208"/>
            <a:ext cx="10058400" cy="167851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L’applicazione DSP legge i nuovi messaggi scritti sul </a:t>
            </a:r>
            <a:r>
              <a:rPr lang="it-IT" err="1">
                <a:cs typeface="Calibri"/>
              </a:rPr>
              <a:t>topic</a:t>
            </a:r>
            <a:r>
              <a:rPr lang="it-IT">
                <a:cs typeface="Calibri"/>
              </a:rPr>
              <a:t> deserializzandoli in oggetti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A tale scopo è stato definito un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EventDeserializer</a:t>
            </a:r>
            <a:r>
              <a:rPr lang="it-IT">
                <a:cs typeface="Calibri"/>
              </a:rPr>
              <a:t> che implementa l'interfaccia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DeserializationSchema</a:t>
            </a:r>
            <a:r>
              <a:rPr lang="it-IT">
                <a:cs typeface="Calibri"/>
              </a:rPr>
              <a:t> offerta dalle API di </a:t>
            </a:r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Vengono trasformati i byte letti dal </a:t>
            </a:r>
            <a:r>
              <a:rPr lang="it-IT" err="1">
                <a:cs typeface="Calibri"/>
              </a:rPr>
              <a:t>topic</a:t>
            </a:r>
            <a:r>
              <a:rPr lang="it-IT">
                <a:cs typeface="Calibri"/>
              </a:rPr>
              <a:t> in singole istanze di </a:t>
            </a:r>
            <a:r>
              <a:rPr lang="it-IT">
                <a:latin typeface="LM Mono 10" panose="00000509000000000000" pitchFamily="49" charset="0"/>
                <a:cs typeface="Calibri"/>
              </a:rPr>
              <a:t>Event</a:t>
            </a:r>
            <a:r>
              <a:rPr lang="it-IT">
                <a:cs typeface="Calibri"/>
              </a:rPr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165459A-917B-D2A5-7191-C0E5646033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339" y="3362325"/>
            <a:ext cx="6537341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92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Introduzione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69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DataStream</a:t>
            </a:r>
            <a:r>
              <a:rPr lang="it-IT"/>
              <a:t> Watermarks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20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3E21CD9-F96B-47A7-F96F-2E87B96A2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43" y="2109861"/>
            <a:ext cx="4497705" cy="3977422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AA71A4B-63F4-8A9E-CF84-A86F6B941359}"/>
              </a:ext>
            </a:extLst>
          </p:cNvPr>
          <p:cNvSpPr txBox="1">
            <a:spLocks/>
          </p:cNvSpPr>
          <p:nvPr/>
        </p:nvSpPr>
        <p:spPr>
          <a:xfrm>
            <a:off x="944880" y="2197277"/>
            <a:ext cx="5151120" cy="3802591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A partire dalla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KafkaSource</a:t>
            </a:r>
            <a:r>
              <a:rPr lang="it-IT">
                <a:latin typeface="LM Mono 10" panose="00000509000000000000" pitchFamily="49" charset="0"/>
                <a:cs typeface="Calibri"/>
              </a:rPr>
              <a:t>&lt;Event&gt; </a:t>
            </a:r>
            <a:r>
              <a:rPr lang="it-IT">
                <a:cs typeface="Calibri"/>
              </a:rPr>
              <a:t>si ottiene un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DataStream</a:t>
            </a:r>
            <a:r>
              <a:rPr lang="it-IT">
                <a:latin typeface="LM Mono 10" panose="00000509000000000000" pitchFamily="49" charset="0"/>
                <a:cs typeface="Calibri"/>
              </a:rPr>
              <a:t>&lt;Event&gt; </a:t>
            </a:r>
            <a:r>
              <a:rPr lang="it-IT">
                <a:cs typeface="Calibri"/>
              </a:rPr>
              <a:t>tramite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env.fromSource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</a:p>
          <a:p>
            <a:r>
              <a:rPr lang="it-IT">
                <a:cs typeface="Calibri"/>
              </a:rPr>
              <a:t>Come strategia di watermark si utilizza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forMonotonousTimestamps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In questo modo si prende come </a:t>
            </a:r>
            <a:r>
              <a:rPr lang="it-IT" i="1">
                <a:cs typeface="Calibri"/>
              </a:rPr>
              <a:t>event time</a:t>
            </a:r>
            <a:r>
              <a:rPr lang="it-IT">
                <a:cs typeface="Calibri"/>
              </a:rPr>
              <a:t> il </a:t>
            </a:r>
            <a:r>
              <a:rPr lang="it-IT" err="1">
                <a:cs typeface="Calibri"/>
              </a:rPr>
              <a:t>timestamp</a:t>
            </a:r>
            <a:r>
              <a:rPr lang="it-IT">
                <a:cs typeface="Calibri"/>
              </a:rPr>
              <a:t> relativo al messaggio </a:t>
            </a:r>
            <a:r>
              <a:rPr lang="it-IT" err="1">
                <a:cs typeface="Calibri"/>
              </a:rPr>
              <a:t>kafka</a:t>
            </a:r>
            <a:r>
              <a:rPr lang="it-IT">
                <a:cs typeface="Calibri"/>
              </a:rPr>
              <a:t> associato, ovvero l’istante di misurazione riportato nella linea del file csv.</a:t>
            </a:r>
          </a:p>
        </p:txBody>
      </p:sp>
    </p:spTree>
    <p:extLst>
      <p:ext uri="{BB962C8B-B14F-4D97-AF65-F5344CB8AC3E}">
        <p14:creationId xmlns:p14="http://schemas.microsoft.com/office/powerpoint/2010/main" val="2435922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CSV </a:t>
            </a:r>
            <a:r>
              <a:rPr lang="it-IT" err="1"/>
              <a:t>Sink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21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" y="1883833"/>
            <a:ext cx="10847070" cy="2025693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cs typeface="Calibri"/>
              </a:rPr>
              <a:t>Il salvataggio dei risultati di ogni query in formato </a:t>
            </a:r>
            <a:r>
              <a:rPr lang="it-IT">
                <a:latin typeface="LM Mono 10" panose="00000509000000000000" pitchFamily="49" charset="0"/>
                <a:cs typeface="Calibri"/>
              </a:rPr>
              <a:t>csv</a:t>
            </a:r>
            <a:r>
              <a:rPr lang="it-IT">
                <a:cs typeface="Calibri"/>
              </a:rPr>
              <a:t> viene effettuato utilizzando uno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StreamingFileSink</a:t>
            </a:r>
            <a:r>
              <a:rPr lang="it-IT">
                <a:latin typeface="LM Mono 10" panose="00000509000000000000" pitchFamily="49" charset="0"/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Effettua l’encoding di oggetti che implementano l’interfaccia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OutputQuery</a:t>
            </a:r>
            <a:endParaRPr lang="it-IT">
              <a:latin typeface="LM Mono 10" panose="00000509000000000000" pitchFamily="49" charset="0"/>
              <a:cs typeface="Calibri"/>
            </a:endParaRPr>
          </a:p>
          <a:p>
            <a:pPr lvl="1"/>
            <a:r>
              <a:rPr lang="it-IT">
                <a:cs typeface="Calibri"/>
              </a:rPr>
              <a:t>Rappresentano la computazione finale di ogni Query.</a:t>
            </a:r>
          </a:p>
          <a:p>
            <a:r>
              <a:rPr lang="it-IT">
                <a:cs typeface="Calibri"/>
              </a:rPr>
              <a:t>L’encoding viene effettuato attraverso il </a:t>
            </a:r>
            <a:r>
              <a:rPr lang="it-IT">
                <a:latin typeface="LM Mono 10" panose="00000509000000000000" pitchFamily="49" charset="0"/>
                <a:cs typeface="Calibri"/>
              </a:rPr>
              <a:t>CSVEncoder.java </a:t>
            </a:r>
          </a:p>
          <a:p>
            <a:pPr lvl="1"/>
            <a:r>
              <a:rPr lang="it-IT">
                <a:cs typeface="Calibri"/>
              </a:rPr>
              <a:t>Si limita a scrivere sullo stream in output la stringa risultato restituita dal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OutputQuery.toCSV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A0E867-1218-EF90-DD30-C2EE312D4223}"/>
              </a:ext>
            </a:extLst>
          </p:cNvPr>
          <p:cNvSpPr txBox="1"/>
          <p:nvPr/>
        </p:nvSpPr>
        <p:spPr>
          <a:xfrm>
            <a:off x="2811243" y="3909526"/>
            <a:ext cx="6569513" cy="229293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CSVEncoder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Encoder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first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(first){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getCSVHeader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StandardCharsets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UTF_8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first =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toCSV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stream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1432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Windowing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22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7730" y="1883833"/>
            <a:ext cx="10847070" cy="316402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>
                <a:cs typeface="Calibri"/>
              </a:rPr>
              <a:t>Le finestre orarie e giornaliere vengono definite attraverso il </a:t>
            </a:r>
            <a:r>
              <a:rPr lang="it-IT" sz="2400" err="1">
                <a:latin typeface="LM Mono 10" panose="00000509000000000000" pitchFamily="49" charset="0"/>
                <a:cs typeface="Calibri"/>
              </a:rPr>
              <a:t>WindowAssigner</a:t>
            </a:r>
            <a:r>
              <a:rPr lang="it-IT" sz="24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2400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 sz="2400">
                <a:latin typeface="LM Mono 10" panose="00000509000000000000" pitchFamily="49" charset="0"/>
                <a:cs typeface="Calibri"/>
              </a:rPr>
              <a:t>(DURATION)</a:t>
            </a:r>
          </a:p>
          <a:p>
            <a:r>
              <a:rPr lang="it-IT" sz="2400" err="1">
                <a:cs typeface="Calibri"/>
              </a:rPr>
              <a:t>Flink</a:t>
            </a:r>
            <a:r>
              <a:rPr lang="it-IT" sz="2400">
                <a:cs typeface="Calibri"/>
              </a:rPr>
              <a:t> suddivide il tempo in finestre della durata specificata a partire dall’epoca Unix (01-01-1970)</a:t>
            </a:r>
          </a:p>
          <a:p>
            <a:pPr lvl="1"/>
            <a:r>
              <a:rPr lang="it-IT" sz="2000" u="sng">
                <a:cs typeface="Calibri"/>
              </a:rPr>
              <a:t>ES:</a:t>
            </a:r>
            <a:r>
              <a:rPr lang="it-IT" sz="2000">
                <a:cs typeface="Calibri"/>
              </a:rPr>
              <a:t> Una finestra di 31 giorni ricadrebbe nel periodo [14-April / 15-May] e non in modo automatico nel range desiderato [01-May / 01-June]</a:t>
            </a:r>
          </a:p>
          <a:p>
            <a:r>
              <a:rPr lang="it-IT" sz="2400">
                <a:cs typeface="Calibri"/>
              </a:rPr>
              <a:t>Le finestre settimanali e mensili sono state definite applicando un offset per allineare l’inizio della </a:t>
            </a:r>
            <a:r>
              <a:rPr lang="it-IT" sz="2400" err="1">
                <a:cs typeface="Calibri"/>
              </a:rPr>
              <a:t>Tumbling</a:t>
            </a:r>
            <a:r>
              <a:rPr lang="it-IT" sz="2400">
                <a:cs typeface="Calibri"/>
              </a:rPr>
              <a:t> Window con l’inizio del dataset (01-05-2022).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F4038DE-D196-E000-7F4F-231083329F93}"/>
              </a:ext>
            </a:extLst>
          </p:cNvPr>
          <p:cNvSpPr txBox="1"/>
          <p:nvPr/>
        </p:nvSpPr>
        <p:spPr>
          <a:xfrm>
            <a:off x="2474508" y="5144862"/>
            <a:ext cx="724298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it-IT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>
                <a:latin typeface="LM Mono 10" panose="00000509000000000000" pitchFamily="49" charset="0"/>
                <a:cs typeface="Calibri"/>
              </a:rPr>
              <a:t>(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(7),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(3))</a:t>
            </a:r>
          </a:p>
          <a:p>
            <a:pPr algn="ctr"/>
            <a:r>
              <a:rPr lang="it-IT" err="1">
                <a:latin typeface="LM Mono 10" panose="00000509000000000000" pitchFamily="49" charset="0"/>
                <a:cs typeface="Calibri"/>
              </a:rPr>
              <a:t>TumblingEventTimeWindows.of</a:t>
            </a:r>
            <a:r>
              <a:rPr lang="it-IT">
                <a:latin typeface="LM Mono 10" panose="00000509000000000000" pitchFamily="49" charset="0"/>
                <a:cs typeface="Calibri"/>
              </a:rPr>
              <a:t>(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(31),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Time.days</a:t>
            </a:r>
            <a:r>
              <a:rPr lang="it-IT">
                <a:latin typeface="LM Mono 10" panose="00000509000000000000" pitchFamily="49" charset="0"/>
                <a:cs typeface="Calibri"/>
              </a:rPr>
              <a:t>(17))</a:t>
            </a:r>
          </a:p>
        </p:txBody>
      </p:sp>
    </p:spTree>
    <p:extLst>
      <p:ext uri="{BB962C8B-B14F-4D97-AF65-F5344CB8AC3E}">
        <p14:creationId xmlns:p14="http://schemas.microsoft.com/office/powerpoint/2010/main" val="19654939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</a:t>
            </a:r>
            <a:r>
              <a:rPr lang="it-IT" err="1"/>
              <a:t>Parallel</a:t>
            </a:r>
            <a:r>
              <a:rPr lang="it-IT"/>
              <a:t> </a:t>
            </a:r>
            <a:r>
              <a:rPr lang="it-IT" err="1"/>
              <a:t>Windowing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23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26214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Le finestre vengono eseguite in parallelo sullo stesso stream di dati. Dato un unico stream:</a:t>
            </a:r>
          </a:p>
          <a:p>
            <a:pPr lvl="1"/>
            <a:r>
              <a:rPr lang="it-IT">
                <a:cs typeface="Calibri"/>
              </a:rPr>
              <a:t>Ogni ora viene calcolata la query su base oraria</a:t>
            </a:r>
          </a:p>
          <a:p>
            <a:pPr lvl="1"/>
            <a:r>
              <a:rPr lang="it-IT">
                <a:cs typeface="Calibri"/>
              </a:rPr>
              <a:t>Ogni giorno viene calcolata la query sulle 24 ore</a:t>
            </a:r>
          </a:p>
          <a:p>
            <a:pPr lvl="1"/>
            <a:r>
              <a:rPr lang="it-IT">
                <a:cs typeface="Calibri"/>
              </a:rPr>
              <a:t>Ogni settimana viene calcolata la query su finestra settimanale</a:t>
            </a:r>
          </a:p>
          <a:p>
            <a:pPr lvl="1"/>
            <a:r>
              <a:rPr lang="it-IT">
                <a:cs typeface="Calibri"/>
              </a:rPr>
              <a:t>Ogni mese (fine del dataset nel nostro caso) viene fornito il risultato mensile.</a:t>
            </a:r>
          </a:p>
          <a:p>
            <a:r>
              <a:rPr lang="it-IT">
                <a:cs typeface="Calibri"/>
              </a:rPr>
              <a:t>Ciò vuol dire che non è necessario riavviare l’applicazione per testare finestre differenti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6D5B7D0-2931-965F-68DE-E6F07E6BC4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915" y="3948112"/>
            <a:ext cx="4584169" cy="22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79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1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19930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it-IT" sz="2400" b="0" i="1" u="none" strike="noStrike" baseline="0"/>
              <a:t>«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 i sensori con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sensor_id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&lt;10000, trovare il numero di misurazioni e il valore medio della temperatura. Utilizzando una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 , ogni settimana e dall’inizio del dataset</a:t>
            </a:r>
            <a:r>
              <a:rPr lang="it-IT" sz="2400" b="0" i="1" u="none" strike="noStrike" baseline="0"/>
              <a:t>.»</a:t>
            </a:r>
            <a:endParaRPr lang="it-IT" sz="2400" i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81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698179F1-1824-C426-5F99-4AD67AAAE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25" y="138805"/>
            <a:ext cx="7762875" cy="61612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5" y="157855"/>
            <a:ext cx="3970338" cy="1450975"/>
          </a:xfrm>
        </p:spPr>
        <p:txBody>
          <a:bodyPr/>
          <a:lstStyle/>
          <a:p>
            <a:r>
              <a:rPr lang="it-IT"/>
              <a:t>Query 1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210502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25</a:t>
            </a:fld>
            <a:endParaRPr lang="it-IT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395F7BE-6C95-B309-1DEE-7C58662480D9}"/>
              </a:ext>
            </a:extLst>
          </p:cNvPr>
          <p:cNvSpPr txBox="1">
            <a:spLocks/>
          </p:cNvSpPr>
          <p:nvPr/>
        </p:nvSpPr>
        <p:spPr>
          <a:xfrm>
            <a:off x="638175" y="3849406"/>
            <a:ext cx="4155758" cy="1875119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925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Tutti gli operatori sono parallelizzati ad eccezione del </a:t>
            </a:r>
            <a:r>
              <a:rPr lang="it-IT" err="1">
                <a:cs typeface="Calibri"/>
              </a:rPr>
              <a:t>sink</a:t>
            </a:r>
            <a:r>
              <a:rPr lang="it-IT">
                <a:cs typeface="Calibri"/>
              </a:rPr>
              <a:t> e del nodo finalizzato alla valutazione delle metriche che hanno parallelismo pari ad 1.</a:t>
            </a:r>
          </a:p>
          <a:p>
            <a:r>
              <a:rPr lang="it-IT">
                <a:cs typeface="Calibri"/>
              </a:rPr>
              <a:t>Si utilizzano le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cs typeface="Calibri"/>
              </a:rPr>
              <a:t> per il calcolo della media</a:t>
            </a:r>
          </a:p>
        </p:txBody>
      </p:sp>
    </p:spTree>
    <p:extLst>
      <p:ext uri="{BB962C8B-B14F-4D97-AF65-F5344CB8AC3E}">
        <p14:creationId xmlns:p14="http://schemas.microsoft.com/office/powerpoint/2010/main" val="1995140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5057775" cy="1450975"/>
          </a:xfrm>
        </p:spPr>
        <p:txBody>
          <a:bodyPr/>
          <a:lstStyle/>
          <a:p>
            <a:r>
              <a:rPr lang="it-IT"/>
              <a:t>Query 1 - Media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424815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26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4A48985-B218-3AF0-6FE2-0AF8BB465DD5}"/>
              </a:ext>
            </a:extLst>
          </p:cNvPr>
          <p:cNvSpPr txBox="1"/>
          <p:nvPr/>
        </p:nvSpPr>
        <p:spPr>
          <a:xfrm>
            <a:off x="3415033" y="3237564"/>
            <a:ext cx="4731144" cy="161582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hours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Hourly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disableChaining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6A73AFBE-CDD7-A162-0775-4402B59D670F}"/>
              </a:ext>
            </a:extLst>
          </p:cNvPr>
          <p:cNvSpPr txBox="1">
            <a:spLocks/>
          </p:cNvSpPr>
          <p:nvPr/>
        </p:nvSpPr>
        <p:spPr>
          <a:xfrm>
            <a:off x="2494191" y="5136424"/>
            <a:ext cx="5855119" cy="654915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OutQ1&gt;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OutQ1 = {2022-05-27 13:00:00, 9654, 31.55, 23}</a:t>
            </a:r>
          </a:p>
        </p:txBody>
      </p: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B1B96022-3CF0-541B-6400-BBE1CE28C672}"/>
              </a:ext>
            </a:extLst>
          </p:cNvPr>
          <p:cNvCxnSpPr>
            <a:cxnSpLocks/>
          </p:cNvCxnSpPr>
          <p:nvPr/>
        </p:nvCxnSpPr>
        <p:spPr>
          <a:xfrm flipV="1">
            <a:off x="6491670" y="5244227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CEBB7A1-1386-A5B6-FBB0-54582468C6BB}"/>
              </a:ext>
            </a:extLst>
          </p:cNvPr>
          <p:cNvSpPr txBox="1"/>
          <p:nvPr/>
        </p:nvSpPr>
        <p:spPr>
          <a:xfrm>
            <a:off x="6802388" y="5091324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8" name="Connettore a gomito 17">
            <a:extLst>
              <a:ext uri="{FF2B5EF4-FFF2-40B4-BE49-F238E27FC236}">
                <a16:creationId xmlns:a16="http://schemas.microsoft.com/office/drawing/2014/main" id="{0E34F535-8177-EF79-0410-46070752DAC7}"/>
              </a:ext>
            </a:extLst>
          </p:cNvPr>
          <p:cNvCxnSpPr>
            <a:cxnSpLocks/>
          </p:cNvCxnSpPr>
          <p:nvPr/>
        </p:nvCxnSpPr>
        <p:spPr>
          <a:xfrm flipV="1">
            <a:off x="7913466" y="5307215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ED2B579-D511-74D3-0E80-E12BDD22413A}"/>
              </a:ext>
            </a:extLst>
          </p:cNvPr>
          <p:cNvSpPr txBox="1"/>
          <p:nvPr/>
        </p:nvSpPr>
        <p:spPr>
          <a:xfrm>
            <a:off x="8346853" y="5176410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908C19A9-22F5-1FBB-7CD5-086C81DB2A34}"/>
              </a:ext>
            </a:extLst>
          </p:cNvPr>
          <p:cNvCxnSpPr>
            <a:cxnSpLocks/>
          </p:cNvCxnSpPr>
          <p:nvPr/>
        </p:nvCxnSpPr>
        <p:spPr>
          <a:xfrm>
            <a:off x="7324969" y="5702489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C41EF56-A7C9-5456-D286-79BF018483B9}"/>
              </a:ext>
            </a:extLst>
          </p:cNvPr>
          <p:cNvSpPr txBox="1"/>
          <p:nvPr/>
        </p:nvSpPr>
        <p:spPr>
          <a:xfrm>
            <a:off x="7554864" y="5739616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22" name="Connettore a gomito 21">
            <a:extLst>
              <a:ext uri="{FF2B5EF4-FFF2-40B4-BE49-F238E27FC236}">
                <a16:creationId xmlns:a16="http://schemas.microsoft.com/office/drawing/2014/main" id="{5C4C0F3F-11E0-8D6D-0444-F6B9267630EC}"/>
              </a:ext>
            </a:extLst>
          </p:cNvPr>
          <p:cNvCxnSpPr>
            <a:cxnSpLocks/>
          </p:cNvCxnSpPr>
          <p:nvPr/>
        </p:nvCxnSpPr>
        <p:spPr>
          <a:xfrm>
            <a:off x="4536742" y="5722345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9A5A2DF-434C-8625-783D-9624584DEBE1}"/>
              </a:ext>
            </a:extLst>
          </p:cNvPr>
          <p:cNvSpPr txBox="1"/>
          <p:nvPr/>
        </p:nvSpPr>
        <p:spPr>
          <a:xfrm>
            <a:off x="4776454" y="5770577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getHourSlot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477C21FD-0FC9-691A-443F-A1725ED442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" t="35088" r="28301" b="51671"/>
          <a:stretch/>
        </p:blipFill>
        <p:spPr>
          <a:xfrm>
            <a:off x="1818576" y="1834981"/>
            <a:ext cx="7924058" cy="118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35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7924801" cy="1450975"/>
          </a:xfrm>
        </p:spPr>
        <p:txBody>
          <a:bodyPr>
            <a:normAutofit/>
          </a:bodyPr>
          <a:lstStyle/>
          <a:p>
            <a:r>
              <a:rPr lang="it-IT"/>
              <a:t>Query 1 – Calcolo Media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601027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27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EF03B75-0653-7D3E-8AE5-5151C8A15E6F}"/>
              </a:ext>
            </a:extLst>
          </p:cNvPr>
          <p:cNvSpPr txBox="1"/>
          <p:nvPr/>
        </p:nvSpPr>
        <p:spPr>
          <a:xfrm>
            <a:off x="4858731" y="1656188"/>
            <a:ext cx="6480700" cy="462329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AvgQ1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OutQ1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	 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getHourSlot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5E3700A-2971-B82E-A98E-BB1A492B076D}"/>
              </a:ext>
            </a:extLst>
          </p:cNvPr>
          <p:cNvSpPr txBox="1"/>
          <p:nvPr/>
        </p:nvSpPr>
        <p:spPr>
          <a:xfrm>
            <a:off x="1212096" y="4309683"/>
            <a:ext cx="268120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AccumulatorQ1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C51F7B8F-8E7C-2B43-8409-D2D17D1FBF06}"/>
              </a:ext>
            </a:extLst>
          </p:cNvPr>
          <p:cNvSpPr txBox="1">
            <a:spLocks/>
          </p:cNvSpPr>
          <p:nvPr/>
        </p:nvSpPr>
        <p:spPr>
          <a:xfrm>
            <a:off x="504824" y="1709781"/>
            <a:ext cx="4095750" cy="2467869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>
                <a:cs typeface="Calibri"/>
              </a:rPr>
              <a:t>La media viene calcolata tramite l’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latin typeface="LM Mono 10" panose="00000509000000000000" pitchFamily="49" charset="0"/>
                <a:cs typeface="Calibri"/>
              </a:rPr>
              <a:t> AvgQ1</a:t>
            </a:r>
            <a:r>
              <a:rPr lang="it-IT"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sommano le temperature dei sensori con lo stesso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sensor_id</a:t>
            </a:r>
            <a:r>
              <a:rPr lang="it-IT">
                <a:latin typeface="LM Mono 10" panose="00000509000000000000" pitchFamily="49" charset="0"/>
                <a:cs typeface="Calibri"/>
              </a:rPr>
              <a:t>.</a:t>
            </a:r>
          </a:p>
          <a:p>
            <a:pPr marL="180975" indent="-180975"/>
            <a:r>
              <a:rPr lang="it-IT">
                <a:cs typeface="Calibri"/>
              </a:rPr>
              <a:t>Si incrementa il campo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count</a:t>
            </a:r>
            <a:r>
              <a:rPr lang="it-IT">
                <a:cs typeface="Calibri"/>
              </a:rPr>
              <a:t> dell’accumulatore per mantenere le occorrenze di ogni sensore</a:t>
            </a:r>
          </a:p>
        </p:txBody>
      </p:sp>
    </p:spTree>
    <p:extLst>
      <p:ext uri="{BB962C8B-B14F-4D97-AF65-F5344CB8AC3E}">
        <p14:creationId xmlns:p14="http://schemas.microsoft.com/office/powerpoint/2010/main" val="1102822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4" y="157855"/>
            <a:ext cx="8524876" cy="1450975"/>
          </a:xfrm>
        </p:spPr>
        <p:txBody>
          <a:bodyPr/>
          <a:lstStyle/>
          <a:p>
            <a:r>
              <a:rPr lang="it-IT"/>
              <a:t>Query 1 – Throughput </a:t>
            </a:r>
            <a:r>
              <a:rPr lang="it-IT" err="1"/>
              <a:t>Metric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719915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28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22F0B63-B38A-8AEF-4DCB-130684FA7CA9}"/>
              </a:ext>
            </a:extLst>
          </p:cNvPr>
          <p:cNvSpPr txBox="1"/>
          <p:nvPr/>
        </p:nvSpPr>
        <p:spPr>
          <a:xfrm>
            <a:off x="638174" y="1846590"/>
            <a:ext cx="5025508" cy="12234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ThroughputMetricQ1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"hour-throughput"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HourMetric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buildSink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"results/q1-res/hourly"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hourResult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hourSink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"Hourly CSV"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8AD28A4-25C4-9E5B-17CA-586C1BD188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02" t="35089" r="509" b="34601"/>
          <a:stretch/>
        </p:blipFill>
        <p:spPr>
          <a:xfrm>
            <a:off x="7461008" y="1727710"/>
            <a:ext cx="3404084" cy="189595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A446E6-9278-562B-827F-D8184BD13061}"/>
              </a:ext>
            </a:extLst>
          </p:cNvPr>
          <p:cNvSpPr txBox="1"/>
          <p:nvPr/>
        </p:nvSpPr>
        <p:spPr>
          <a:xfrm>
            <a:off x="638174" y="3307762"/>
            <a:ext cx="6471753" cy="270843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ThroughputMetricQ1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RichMapFunction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transient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Configuration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codahale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dropwizardMeter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codahale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getRuntimeContext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getMetricGroup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"Throughput"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DropwizardMeterWrapper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dropwizardMeter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@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C9329A79-D7FD-35D5-CB0C-2492AB35AB91}"/>
              </a:ext>
            </a:extLst>
          </p:cNvPr>
          <p:cNvSpPr txBox="1">
            <a:spLocks/>
          </p:cNvSpPr>
          <p:nvPr/>
        </p:nvSpPr>
        <p:spPr>
          <a:xfrm>
            <a:off x="7351015" y="3742544"/>
            <a:ext cx="4125638" cy="2128966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>
                <a:cs typeface="Calibri"/>
              </a:rPr>
              <a:t>Le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>
                <a:cs typeface="Calibri"/>
              </a:rPr>
              <a:t> non consentono in </a:t>
            </a:r>
            <a:r>
              <a:rPr lang="it-IT" err="1">
                <a:cs typeface="Calibri"/>
              </a:rPr>
              <a:t>flink</a:t>
            </a:r>
            <a:r>
              <a:rPr lang="it-IT">
                <a:cs typeface="Calibri"/>
              </a:rPr>
              <a:t> di utilizzare delle metriche</a:t>
            </a:r>
          </a:p>
          <a:p>
            <a:pPr marL="180975" indent="-180975"/>
            <a:r>
              <a:rPr lang="it-IT">
                <a:cs typeface="Calibri"/>
              </a:rPr>
              <a:t>È stato aggiunto un nodo </a:t>
            </a:r>
            <a:r>
              <a:rPr lang="it-IT">
                <a:latin typeface="LM Mono 10" panose="00000509000000000000" pitchFamily="49" charset="0"/>
                <a:cs typeface="Calibri"/>
              </a:rPr>
              <a:t>HourMetric</a:t>
            </a:r>
            <a:r>
              <a:rPr lang="it-IT">
                <a:cs typeface="Calibri"/>
              </a:rPr>
              <a:t> che semplicemente restituisce il record in ingresso.</a:t>
            </a:r>
          </a:p>
          <a:p>
            <a:pPr marL="180975" indent="-180975"/>
            <a:r>
              <a:rPr lang="it-IT">
                <a:cs typeface="Calibri"/>
              </a:rPr>
              <a:t>Per ogni record viene chiamato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markEvent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, così da monitorare il throughput in uscita della </a:t>
            </a:r>
            <a:r>
              <a:rPr lang="it-IT">
                <a:latin typeface="LM Mono 10" panose="00000509000000000000" pitchFamily="49" charset="0"/>
                <a:cs typeface="Calibri"/>
              </a:rPr>
              <a:t>aggregate()</a:t>
            </a:r>
          </a:p>
        </p:txBody>
      </p:sp>
    </p:spTree>
    <p:extLst>
      <p:ext uri="{BB962C8B-B14F-4D97-AF65-F5344CB8AC3E}">
        <p14:creationId xmlns:p14="http://schemas.microsoft.com/office/powerpoint/2010/main" val="3274023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8243"/>
            <a:ext cx="10058400" cy="1450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«Trovare la classifica in tempo reale delle prime 5 località con la temperatura media più alta e la classifica delle prime 5 località con la temperatura media più bassa media. Utilizzando una </a:t>
            </a:r>
            <a:r>
              <a:rPr lang="it-IT" sz="24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24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 , ogni giorno ed ogni settimana»</a:t>
            </a:r>
            <a:endParaRPr lang="it-IT" sz="2400" i="1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7C87C8-9906-275C-1DC9-2B493D56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570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A052F1E-5771-449D-AB09-DEE88E5A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40" y="2006284"/>
            <a:ext cx="10317480" cy="403196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>
                <a:ea typeface="+mn-lt"/>
                <a:cs typeface="+mn-lt"/>
              </a:rPr>
              <a:t>L’obiettivo del progetto è quello di analizzare i dati forniti</a:t>
            </a:r>
            <a:r>
              <a:rPr lang="it-IT" sz="2800" i="1">
                <a:ea typeface="+mn-lt"/>
                <a:cs typeface="+mn-lt"/>
              </a:rPr>
              <a:t> Sensor Community </a:t>
            </a:r>
            <a:r>
              <a:rPr lang="it-IT" sz="2800">
                <a:ea typeface="+mn-lt"/>
                <a:cs typeface="+mn-lt"/>
              </a:rPr>
              <a:t>riguardo le misurazioni di temperatura effettuate dai sensori </a:t>
            </a:r>
            <a:r>
              <a:rPr lang="it-IT" sz="2800">
                <a:latin typeface="LM Mono 10" panose="00000509000000000000" pitchFamily="49" charset="0"/>
                <a:ea typeface="+mn-lt"/>
                <a:cs typeface="+mn-lt"/>
              </a:rPr>
              <a:t>BMP180</a:t>
            </a:r>
            <a:r>
              <a:rPr lang="it-IT" sz="2800">
                <a:ea typeface="+mn-lt"/>
                <a:cs typeface="+mn-lt"/>
              </a:rPr>
              <a:t>.</a:t>
            </a:r>
          </a:p>
          <a:p>
            <a:pPr lvl="1"/>
            <a:r>
              <a:rPr lang="it-IT" sz="2600">
                <a:ea typeface="+mn-lt"/>
                <a:cs typeface="+mn-lt"/>
              </a:rPr>
              <a:t>Approccio di Data Stream Processing</a:t>
            </a:r>
          </a:p>
          <a:p>
            <a:r>
              <a:rPr lang="it-IT" sz="2800">
                <a:ea typeface="+mn-lt"/>
                <a:cs typeface="+mn-lt"/>
              </a:rPr>
              <a:t>Si utilizza un Producer </a:t>
            </a:r>
            <a:r>
              <a:rPr lang="it-IT" sz="2800" i="1">
                <a:ea typeface="+mn-lt"/>
                <a:cs typeface="+mn-lt"/>
              </a:rPr>
              <a:t>Kafka</a:t>
            </a:r>
            <a:r>
              <a:rPr lang="it-IT" sz="2800">
                <a:ea typeface="+mn-lt"/>
                <a:cs typeface="+mn-lt"/>
              </a:rPr>
              <a:t> per leggere progressivamente il dataset</a:t>
            </a:r>
          </a:p>
          <a:p>
            <a:pPr lvl="1"/>
            <a:r>
              <a:rPr lang="it-IT" sz="2600">
                <a:ea typeface="+mn-lt"/>
                <a:cs typeface="+mn-lt"/>
              </a:rPr>
              <a:t>Si simula l’emissione dei dati dai sensori</a:t>
            </a:r>
          </a:p>
          <a:p>
            <a:pPr lvl="1"/>
            <a:r>
              <a:rPr lang="it-IT" sz="2600">
                <a:ea typeface="+mn-lt"/>
                <a:cs typeface="+mn-lt"/>
              </a:rPr>
              <a:t>Le misurazioni vengono scritte su un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Kafka.</a:t>
            </a:r>
          </a:p>
          <a:p>
            <a:pPr marL="0" indent="0">
              <a:buNone/>
            </a:pPr>
            <a:endParaRPr lang="it-IT">
              <a:cs typeface="Calibri" panose="020F0502020204030204"/>
            </a:endParaRPr>
          </a:p>
          <a:p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94F2020-013A-0071-6F04-7F820ACD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0275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10025" y="-299345"/>
            <a:ext cx="3970338" cy="1450975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4029075" y="1093585"/>
            <a:ext cx="36957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30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52C3289-DA72-77C3-D23F-5FF540190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08" y="1259291"/>
            <a:ext cx="10925175" cy="499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91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B423CF-D1AF-3CD7-316A-3F563EF6E69C}"/>
              </a:ext>
            </a:extLst>
          </p:cNvPr>
          <p:cNvSpPr txBox="1"/>
          <p:nvPr/>
        </p:nvSpPr>
        <p:spPr>
          <a:xfrm>
            <a:off x="2338156" y="3484807"/>
            <a:ext cx="7515687" cy="267765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weekResult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Calcolo Media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"Weekly Window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Calcolo Ranking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windowAll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"Weekly Window Ranking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disableChaining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DE6A1A-48EA-34F7-13BA-947E4CB64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1" t="70931"/>
          <a:stretch/>
        </p:blipFill>
        <p:spPr>
          <a:xfrm>
            <a:off x="1480357" y="1883198"/>
            <a:ext cx="8507383" cy="1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47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 – Calcolo Media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C3F3853-5422-CC4F-30FD-2A8F5145596B}"/>
              </a:ext>
            </a:extLst>
          </p:cNvPr>
          <p:cNvSpPr txBox="1"/>
          <p:nvPr/>
        </p:nvSpPr>
        <p:spPr>
          <a:xfrm>
            <a:off x="5577383" y="1841054"/>
            <a:ext cx="5635100" cy="44388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AvgQ2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merge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96392F-D7E7-1C8D-3199-98F0FBCFB81E}"/>
              </a:ext>
            </a:extLst>
          </p:cNvPr>
          <p:cNvSpPr txBox="1"/>
          <p:nvPr/>
        </p:nvSpPr>
        <p:spPr>
          <a:xfrm>
            <a:off x="1564190" y="4441472"/>
            <a:ext cx="2674435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AccumulatorQ2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location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3E17A7A-E413-940A-AEFF-8E22E4E0FBF2}"/>
              </a:ext>
            </a:extLst>
          </p:cNvPr>
          <p:cNvSpPr txBox="1">
            <a:spLocks/>
          </p:cNvSpPr>
          <p:nvPr/>
        </p:nvSpPr>
        <p:spPr>
          <a:xfrm>
            <a:off x="1068705" y="1879154"/>
            <a:ext cx="4095750" cy="279091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975" indent="-180975"/>
            <a:r>
              <a:rPr lang="it-IT" dirty="0">
                <a:cs typeface="Calibri"/>
              </a:rPr>
              <a:t>La media viene calcolata tramite l’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 AvgQ2</a:t>
            </a:r>
            <a:r>
              <a:rPr lang="it-IT" dirty="0">
                <a:cs typeface="Calibri"/>
              </a:rPr>
              <a:t>.</a:t>
            </a:r>
          </a:p>
          <a:p>
            <a:pPr marL="180975" indent="-180975"/>
            <a:r>
              <a:rPr lang="it-IT" dirty="0">
                <a:cs typeface="Calibri"/>
              </a:rPr>
              <a:t>Si sommano le temperature dei sensori con lo stesso </a:t>
            </a:r>
            <a:r>
              <a:rPr lang="it-IT">
                <a:latin typeface="LM Mono 10" panose="00000509000000000000" pitchFamily="49" charset="0"/>
                <a:cs typeface="Calibri"/>
              </a:rPr>
              <a:t>location_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id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.</a:t>
            </a:r>
          </a:p>
          <a:p>
            <a:pPr marL="180975" indent="-180975"/>
            <a:r>
              <a:rPr lang="it-IT" dirty="0">
                <a:cs typeface="Calibri"/>
              </a:rPr>
              <a:t>Si incrementa il campo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count</a:t>
            </a:r>
            <a:r>
              <a:rPr lang="it-IT" dirty="0">
                <a:cs typeface="Calibri"/>
              </a:rPr>
              <a:t> dell’accumulatore per mantenere le occorrenze di ogni sensore</a:t>
            </a:r>
          </a:p>
          <a:p>
            <a:endParaRPr lang="it-IT" sz="1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0218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2 – Calcolo Ranking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33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D85766D-C4BC-DC21-802E-8A378912380B}"/>
              </a:ext>
            </a:extLst>
          </p:cNvPr>
          <p:cNvSpPr txBox="1"/>
          <p:nvPr/>
        </p:nvSpPr>
        <p:spPr>
          <a:xfrm>
            <a:off x="855773" y="2067430"/>
            <a:ext cx="10480454" cy="34778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ProcessAllWindowFunction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window;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ProcessAllWindowFunction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&gt;.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    	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getEnd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getStart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ranks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getLocationsRanking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iterable,window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meter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markEvent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ranks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100">
                <a:solidFill>
                  <a:srgbClr val="D4D4D4"/>
                </a:solidFill>
                <a:latin typeface="Consolas" panose="020B0609020204030204" pitchFamily="49" charset="0"/>
              </a:rPr>
              <a:t>										...</a:t>
            </a:r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48693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2 - </a:t>
            </a:r>
            <a:r>
              <a:rPr lang="it-IT" err="1"/>
              <a:t>LocationRanking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C71548-46EA-FD36-A3C3-4EA50A03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34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99EAFFC-E45C-BF20-21E6-E5F9E55C3626}"/>
              </a:ext>
            </a:extLst>
          </p:cNvPr>
          <p:cNvSpPr txBox="1"/>
          <p:nvPr/>
        </p:nvSpPr>
        <p:spPr>
          <a:xfrm>
            <a:off x="1897972" y="1895922"/>
            <a:ext cx="8396056" cy="42473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getLocationsRanking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&lt;ValQ2&gt; list,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window)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                                             ...</a:t>
            </a:r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(n!=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999999D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max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!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actualVal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min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actualId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                                                    ...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(max);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lowIds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OutQ2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high,low,window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7979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4B99692-5EAC-B54D-29B0-E8F3B9B0A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78243"/>
            <a:ext cx="10058400" cy="3641507"/>
          </a:xfrm>
        </p:spPr>
        <p:txBody>
          <a:bodyPr vert="horz" lIns="0" tIns="45720" rIns="0" bIns="45720" rtlCol="0" anchor="t">
            <a:noAutofit/>
          </a:bodyPr>
          <a:lstStyle/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«Considerare le coordinate di latitudine e longitudine all'interno dell'area geografica  identificata dalle coordinate di latitudine e longitudine (38°, 2°) e (58°, 30°).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Suddividere quest'area usando una griglia 4x4 ed identificare ogni cella della griglia dall'angolo in alto a sinistra a quello in basso a destra usando il nome "</a:t>
            </a:r>
            <a:r>
              <a:rPr lang="it-IT" sz="18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cell_X</a:t>
            </a: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", dove X è l'id della cella da 0 a 15.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Per ogni cella, trovare la temperatura media e la mediana, tenendo conto dei valori emessi dai sensori che si trovano all'interno di quella cella.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Utilizzando una </a:t>
            </a:r>
            <a:r>
              <a:rPr lang="it-IT" sz="1800" i="1" err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tumbling</a:t>
            </a:r>
            <a:r>
              <a:rPr lang="it-IT" sz="1800" i="1"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window, calcolare la query per ogni ora, ogni giorno ed ogni settimana.»</a:t>
            </a:r>
            <a:endParaRPr lang="it-IT" sz="1800"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1800">
              <a:cs typeface="Calibri" panose="020F0502020204030204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4F8F311C-F637-DEC4-50A9-2E7702C42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1902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699CBA9-BCF5-6731-6318-124F9E4FB5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80" y="157855"/>
            <a:ext cx="10255858" cy="617150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38175" y="157855"/>
            <a:ext cx="3970338" cy="1450975"/>
          </a:xfrm>
        </p:spPr>
        <p:txBody>
          <a:bodyPr/>
          <a:lstStyle/>
          <a:p>
            <a:r>
              <a:rPr lang="it-IT" err="1"/>
              <a:t>Flink</a:t>
            </a:r>
            <a:r>
              <a:rPr lang="it-IT"/>
              <a:t> – Query 3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8B9F4439-901C-0926-AE2E-3E30B611188A}"/>
              </a:ext>
            </a:extLst>
          </p:cNvPr>
          <p:cNvCxnSpPr>
            <a:cxnSpLocks/>
          </p:cNvCxnSpPr>
          <p:nvPr/>
        </p:nvCxnSpPr>
        <p:spPr>
          <a:xfrm>
            <a:off x="657225" y="1550785"/>
            <a:ext cx="3695700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543C80D-9CDC-F4E5-8C28-9AFB3915E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121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Definizione Griglia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8705" y="1924139"/>
            <a:ext cx="10058400" cy="110799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istanzia innanzitutto un oggetto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Grid</a:t>
            </a:r>
            <a:r>
              <a:rPr lang="it-IT">
                <a:cs typeface="Calibri"/>
              </a:rPr>
              <a:t>, specificando la latitudine e la longitudine dei vertici </a:t>
            </a:r>
            <a:r>
              <a:rPr lang="it-IT" i="1">
                <a:cs typeface="Calibri"/>
              </a:rPr>
              <a:t>top-</a:t>
            </a:r>
            <a:r>
              <a:rPr lang="it-IT" i="1" err="1">
                <a:cs typeface="Calibri"/>
              </a:rPr>
              <a:t>left</a:t>
            </a:r>
            <a:r>
              <a:rPr lang="it-IT">
                <a:cs typeface="Calibri"/>
              </a:rPr>
              <a:t> e </a:t>
            </a:r>
            <a:r>
              <a:rPr lang="it-IT" i="1">
                <a:cs typeface="Calibri"/>
              </a:rPr>
              <a:t>bottom-</a:t>
            </a:r>
            <a:r>
              <a:rPr lang="it-IT" i="1" err="1">
                <a:cs typeface="Calibri"/>
              </a:rPr>
              <a:t>right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Si definisce la griglia principale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A6343E-BB1B-DB8D-C83B-1E05392C4E46}"/>
              </a:ext>
            </a:extLst>
          </p:cNvPr>
          <p:cNvSpPr txBox="1"/>
          <p:nvPr/>
        </p:nvSpPr>
        <p:spPr>
          <a:xfrm>
            <a:off x="1573528" y="3220507"/>
            <a:ext cx="3621405" cy="11079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38.0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lon1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lat2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58.0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30.0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(lat1, lon1, lat2, lon2);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6619E99-76D1-79E2-7CB1-57BD78CE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66"/>
          <a:stretch/>
        </p:blipFill>
        <p:spPr>
          <a:xfrm>
            <a:off x="5855956" y="2530285"/>
            <a:ext cx="5267339" cy="343457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CB74451-6AEA-E297-7FCB-9374CC7711FB}"/>
              </a:ext>
            </a:extLst>
          </p:cNvPr>
          <p:cNvSpPr txBox="1"/>
          <p:nvPr/>
        </p:nvSpPr>
        <p:spPr>
          <a:xfrm>
            <a:off x="1623436" y="4515282"/>
            <a:ext cx="3521591" cy="10618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bottom_right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top_right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bottom_left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05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752061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Definizione Griglia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38</a:t>
            </a:fld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D88A9144-AB74-EF6B-23DE-BF2C2C8AF4C4}"/>
              </a:ext>
            </a:extLst>
          </p:cNvPr>
          <p:cNvGrpSpPr/>
          <p:nvPr/>
        </p:nvGrpSpPr>
        <p:grpSpPr>
          <a:xfrm>
            <a:off x="6095999" y="1968076"/>
            <a:ext cx="5284744" cy="4082542"/>
            <a:chOff x="6648992" y="1907585"/>
            <a:chExt cx="4617178" cy="3578816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D3BCE020-87FE-5764-8F11-736C139BF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8992" y="1940985"/>
              <a:ext cx="4617178" cy="3545416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B2C4DB14-B1DF-A75C-D42D-5F4569AECF33}"/>
                </a:ext>
              </a:extLst>
            </p:cNvPr>
            <p:cNvSpPr txBox="1"/>
            <p:nvPr/>
          </p:nvSpPr>
          <p:spPr>
            <a:xfrm>
              <a:off x="8710610" y="1907585"/>
              <a:ext cx="4939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err="1">
                  <a:solidFill>
                    <a:srgbClr val="4D4CFF"/>
                  </a:solidFill>
                  <a:latin typeface="LM Mono 10" panose="00000509000000000000" pitchFamily="49" charset="0"/>
                </a:rPr>
                <a:t>Grid</a:t>
              </a:r>
              <a:endParaRPr lang="it-IT" sz="1200">
                <a:solidFill>
                  <a:srgbClr val="4D4CFF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7B79143-5C15-A990-E3CA-17FCE7164A15}"/>
                </a:ext>
              </a:extLst>
            </p:cNvPr>
            <p:cNvSpPr txBox="1"/>
            <p:nvPr/>
          </p:nvSpPr>
          <p:spPr>
            <a:xfrm>
              <a:off x="7307454" y="2694844"/>
              <a:ext cx="47226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latin typeface="LM Mono 10" panose="00000509000000000000" pitchFamily="49" charset="0"/>
                </a:rPr>
                <a:t>Cell</a:t>
              </a:r>
              <a:endParaRPr lang="it-IT" sz="1200">
                <a:latin typeface="LM Mono 10" panose="00000509000000000000" pitchFamily="49" charset="0"/>
              </a:endParaRP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4665A85-C06A-97E8-99CF-304D0826AF9F}"/>
              </a:ext>
            </a:extLst>
          </p:cNvPr>
          <p:cNvSpPr txBox="1"/>
          <p:nvPr/>
        </p:nvSpPr>
        <p:spPr>
          <a:xfrm>
            <a:off x="604241" y="3224908"/>
            <a:ext cx="5284744" cy="30162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top_right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 /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cell_lat1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(i *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j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j++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cell_lon1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top_left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(j *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cell_lat2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cell_lat1 -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offset_lat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cell_lon2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cell_lon1 +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offset_lon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(cell_lat1, cell_lon1),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Vertex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(cell_lat2, cell_lon2));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(c);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47BDD6B6-6672-6822-F828-041347FD7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242" y="1850594"/>
            <a:ext cx="5491757" cy="1266356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it-IT">
                <a:cs typeface="Calibri"/>
              </a:rPr>
              <a:t>Si invoca il metodo </a:t>
            </a:r>
            <a:r>
              <a:rPr lang="it-IT">
                <a:latin typeface="LM Mono 10" panose="00000509000000000000" pitchFamily="49" charset="0"/>
                <a:cs typeface="Calibri"/>
              </a:rPr>
              <a:t>split()</a:t>
            </a:r>
            <a:r>
              <a:rPr lang="it-IT">
                <a:cs typeface="Calibri"/>
              </a:rPr>
              <a:t> dell’oggetto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Grid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La griglia viene suddivisa in 4x4, identificando le 16 celle che la compongono.</a:t>
            </a:r>
          </a:p>
          <a:p>
            <a:pPr lvl="1"/>
            <a:r>
              <a:rPr lang="it-IT">
                <a:cs typeface="Calibri"/>
              </a:rPr>
              <a:t>Ogni cella è rappresentata da un oggetto </a:t>
            </a:r>
            <a:r>
              <a:rPr lang="it-IT">
                <a:latin typeface="LM Mono 10" panose="00000509000000000000" pitchFamily="49" charset="0"/>
                <a:cs typeface="Calibri"/>
              </a:rPr>
              <a:t>Cell</a:t>
            </a:r>
            <a:r>
              <a:rPr lang="it-IT"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00819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EBC18EAE-630A-8CA1-A0DF-3B94FB387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292093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Si utilizza una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filter()</a:t>
            </a:r>
            <a:r>
              <a:rPr lang="it-IT" dirty="0">
                <a:cs typeface="Calibri"/>
              </a:rPr>
              <a:t> per mantenere i soli sensori </a:t>
            </a:r>
            <a:r>
              <a:rPr lang="it-IT" b="1" dirty="0">
                <a:cs typeface="Calibri"/>
              </a:rPr>
              <a:t>appartenenti alla griglia</a:t>
            </a:r>
            <a:r>
              <a:rPr lang="it-IT" dirty="0">
                <a:cs typeface="Calibri"/>
              </a:rPr>
              <a:t>. </a:t>
            </a:r>
          </a:p>
          <a:p>
            <a:pPr lvl="1"/>
            <a:r>
              <a:rPr lang="it-IT" dirty="0">
                <a:cs typeface="Calibri"/>
              </a:rPr>
              <a:t>Nella lambda </a:t>
            </a:r>
            <a:r>
              <a:rPr lang="it-IT" dirty="0" err="1">
                <a:cs typeface="Calibri"/>
              </a:rPr>
              <a:t>function</a:t>
            </a:r>
            <a:r>
              <a:rPr lang="it-IT" dirty="0">
                <a:cs typeface="Calibri"/>
              </a:rPr>
              <a:t>,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isSensorInGrid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verifica se le coordinate del sensore rientrano nei limiti della griglia. </a:t>
            </a:r>
          </a:p>
          <a:p>
            <a:r>
              <a:rPr lang="it-IT" dirty="0">
                <a:cs typeface="Calibri"/>
              </a:rPr>
              <a:t>Tramite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map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si associa ogni evento ad un oggetto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ValQ3:</a:t>
            </a:r>
            <a:r>
              <a:rPr lang="it-IT" dirty="0">
                <a:cs typeface="Calibri"/>
              </a:rPr>
              <a:t> </a:t>
            </a:r>
          </a:p>
          <a:p>
            <a:pPr lvl="1"/>
            <a:r>
              <a:rPr lang="it-IT" dirty="0" err="1">
                <a:cs typeface="Calibri"/>
              </a:rPr>
              <a:t>Timestamp</a:t>
            </a:r>
            <a:r>
              <a:rPr lang="it-IT" dirty="0">
                <a:cs typeface="Calibri"/>
              </a:rPr>
              <a:t> </a:t>
            </a:r>
          </a:p>
          <a:p>
            <a:pPr lvl="1"/>
            <a:r>
              <a:rPr lang="it-IT" dirty="0">
                <a:cs typeface="Calibri"/>
              </a:rPr>
              <a:t>Temperatura media</a:t>
            </a:r>
          </a:p>
          <a:p>
            <a:pPr lvl="1"/>
            <a:r>
              <a:rPr lang="it-IT" dirty="0">
                <a:cs typeface="Calibri"/>
              </a:rPr>
              <a:t>Temperatura mediana</a:t>
            </a:r>
          </a:p>
          <a:p>
            <a:pPr lvl="1"/>
            <a:r>
              <a:rPr lang="it-IT" dirty="0">
                <a:cs typeface="Calibri"/>
              </a:rPr>
              <a:t>Identificativo della cella cui appartiene il sensore. </a:t>
            </a:r>
          </a:p>
          <a:p>
            <a:r>
              <a:rPr lang="it-IT" dirty="0">
                <a:cs typeface="Calibri"/>
              </a:rPr>
              <a:t>Infine, con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keyBy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si indica il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 dirty="0">
                <a:cs typeface="Calibri"/>
              </a:rPr>
              <a:t> di ogni sensore come </a:t>
            </a:r>
            <a:r>
              <a:rPr lang="it-IT" b="1" dirty="0">
                <a:cs typeface="Calibri"/>
              </a:rPr>
              <a:t>chiave</a:t>
            </a:r>
            <a:r>
              <a:rPr lang="it-IT" dirty="0">
                <a:cs typeface="Calibri"/>
              </a:rPr>
              <a:t> dello stream.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Assegnazione Sensori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39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D3A890-6668-93BE-25C7-BCD052DC7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27" r="71052" b="51746"/>
          <a:stretch/>
        </p:blipFill>
        <p:spPr>
          <a:xfrm>
            <a:off x="6875391" y="3063982"/>
            <a:ext cx="4390779" cy="125296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BA6343E-BB1B-DB8D-C83B-1E05392C4E46}"/>
              </a:ext>
            </a:extLst>
          </p:cNvPr>
          <p:cNvSpPr txBox="1"/>
          <p:nvPr/>
        </p:nvSpPr>
        <p:spPr>
          <a:xfrm>
            <a:off x="2836068" y="4933568"/>
            <a:ext cx="6519864" cy="11079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isSensorInGrid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getLatitude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getLongitude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		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									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getCellFromEvent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(event).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keyBy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(ValQ3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2951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Introduzione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A052F1E-5771-449D-AB09-DEE88E5A4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1929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>
                <a:ea typeface="+mn-lt"/>
                <a:cs typeface="+mn-lt"/>
              </a:rPr>
              <a:t>Entrambe le applicazioni DSP realizzate con </a:t>
            </a:r>
            <a:r>
              <a:rPr lang="it-IT" sz="2800" i="1" err="1">
                <a:ea typeface="+mn-lt"/>
                <a:cs typeface="+mn-lt"/>
              </a:rPr>
              <a:t>Flink</a:t>
            </a:r>
            <a:r>
              <a:rPr lang="it-IT" sz="2800">
                <a:ea typeface="+mn-lt"/>
                <a:cs typeface="+mn-lt"/>
              </a:rPr>
              <a:t> e </a:t>
            </a:r>
            <a:r>
              <a:rPr lang="it-IT" sz="2800" i="1">
                <a:ea typeface="+mn-lt"/>
                <a:cs typeface="+mn-lt"/>
              </a:rPr>
              <a:t>Kafka Streams </a:t>
            </a:r>
            <a:r>
              <a:rPr lang="it-IT" sz="2800">
                <a:ea typeface="+mn-lt"/>
                <a:cs typeface="+mn-lt"/>
              </a:rPr>
              <a:t>ottengono i dati andando ad effettuare delle letture dal </a:t>
            </a:r>
            <a:r>
              <a:rPr lang="it-IT" sz="2800" err="1">
                <a:ea typeface="+mn-lt"/>
                <a:cs typeface="+mn-lt"/>
              </a:rPr>
              <a:t>topic</a:t>
            </a:r>
            <a:r>
              <a:rPr lang="it-IT" sz="2800">
                <a:ea typeface="+mn-lt"/>
                <a:cs typeface="+mn-lt"/>
              </a:rPr>
              <a:t> Kafka popolato dal Producer</a:t>
            </a:r>
          </a:p>
          <a:p>
            <a:r>
              <a:rPr lang="it-IT" sz="2800">
                <a:ea typeface="+mn-lt"/>
                <a:cs typeface="+mn-lt"/>
              </a:rPr>
              <a:t>I risultati delle query:</a:t>
            </a:r>
          </a:p>
          <a:p>
            <a:pPr lvl="1"/>
            <a:r>
              <a:rPr lang="it-IT" sz="2600">
                <a:ea typeface="+mn-lt"/>
                <a:cs typeface="+mn-lt"/>
              </a:rPr>
              <a:t>Vengono salvati localmente in formato CSV in </a:t>
            </a:r>
            <a:r>
              <a:rPr lang="it-IT" sz="2600" err="1">
                <a:ea typeface="+mn-lt"/>
                <a:cs typeface="+mn-lt"/>
              </a:rPr>
              <a:t>Flink</a:t>
            </a:r>
            <a:endParaRPr lang="it-IT" sz="2600">
              <a:ea typeface="+mn-lt"/>
              <a:cs typeface="+mn-lt"/>
            </a:endParaRPr>
          </a:p>
          <a:p>
            <a:pPr lvl="1"/>
            <a:r>
              <a:rPr lang="it-IT" sz="2600">
                <a:ea typeface="+mn-lt"/>
                <a:cs typeface="+mn-lt"/>
              </a:rPr>
              <a:t>Vengono scritti su un ulteriore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 in Kafka Streams.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73CC9CB-354E-13ED-0F3D-2FC1848AD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9357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Assegnazione dei Sensori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40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60"/>
            <a:ext cx="4970145" cy="745065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Per assegnare il sensore alla sua cella si utilizza il metodo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getCellFromEvent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endParaRPr lang="it-IT">
              <a:cs typeface="Calibri"/>
            </a:endParaRPr>
          </a:p>
        </p:txBody>
      </p:sp>
      <p:pic>
        <p:nvPicPr>
          <p:cNvPr id="8" name="Immagine 7" descr="Immagine che contiene mappa&#10;&#10;Descrizione generata automaticamente">
            <a:extLst>
              <a:ext uri="{FF2B5EF4-FFF2-40B4-BE49-F238E27FC236}">
                <a16:creationId xmlns:a16="http://schemas.microsoft.com/office/drawing/2014/main" id="{3A2DDE6E-DF0A-C74D-0617-FFF3C10B6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12" y="1793326"/>
            <a:ext cx="5089793" cy="42576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2383DB-56B2-C483-48FB-C65D4862F0F8}"/>
              </a:ext>
            </a:extLst>
          </p:cNvPr>
          <p:cNvSpPr txBox="1"/>
          <p:nvPr/>
        </p:nvSpPr>
        <p:spPr>
          <a:xfrm>
            <a:off x="1592579" y="3248025"/>
            <a:ext cx="3632101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getCellFromEvent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NUM_AREAS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 i++)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(i);</a:t>
            </a:r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sensorInCell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2E2928EE-72D8-B390-CEAF-DEE8EC19C14F}"/>
              </a:ext>
            </a:extLst>
          </p:cNvPr>
          <p:cNvSpPr txBox="1">
            <a:spLocks/>
          </p:cNvSpPr>
          <p:nvPr/>
        </p:nvSpPr>
        <p:spPr>
          <a:xfrm>
            <a:off x="923558" y="2538908"/>
            <a:ext cx="4970145" cy="70911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Scorre la lista di celle della griglia, e verifica il sensore in quale ricade.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C80F8E4D-76DF-4F0B-3617-DE6257DC6DCB}"/>
              </a:ext>
            </a:extLst>
          </p:cNvPr>
          <p:cNvSpPr txBox="1">
            <a:spLocks/>
          </p:cNvSpPr>
          <p:nvPr/>
        </p:nvSpPr>
        <p:spPr>
          <a:xfrm>
            <a:off x="923558" y="4853483"/>
            <a:ext cx="4970145" cy="975817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>
                <a:cs typeface="Calibri"/>
              </a:rPr>
              <a:t>Alla fine di questo processo ogni sensore è identificato dalla specifica cella </a:t>
            </a:r>
            <a:r>
              <a:rPr lang="it-IT">
                <a:latin typeface="LM Mono 10" panose="00000509000000000000" pitchFamily="49" charset="0"/>
                <a:cs typeface="Calibri"/>
              </a:rPr>
              <a:t>0-15</a:t>
            </a:r>
            <a:r>
              <a:rPr lang="it-IT">
                <a:cs typeface="Calibri"/>
              </a:rPr>
              <a:t> a cui appartiene</a:t>
            </a:r>
          </a:p>
        </p:txBody>
      </p:sp>
      <p:sp>
        <p:nvSpPr>
          <p:cNvPr id="12" name="Casella di testo 6">
            <a:extLst>
              <a:ext uri="{FF2B5EF4-FFF2-40B4-BE49-F238E27FC236}">
                <a16:creationId xmlns:a16="http://schemas.microsoft.com/office/drawing/2014/main" id="{01AFAD57-EDB6-A8B4-C819-DFA7076FCC50}"/>
              </a:ext>
            </a:extLst>
          </p:cNvPr>
          <p:cNvSpPr txBox="1"/>
          <p:nvPr/>
        </p:nvSpPr>
        <p:spPr>
          <a:xfrm>
            <a:off x="7516618" y="6050969"/>
            <a:ext cx="2383840" cy="181973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200000"/>
              </a:lnSpc>
            </a:pPr>
            <a:r>
              <a:rPr lang="it-IT" sz="700" b="1">
                <a:effectLst/>
                <a:latin typeface="Linux Libertine"/>
                <a:ea typeface="Calibri" panose="020F0502020204030204" pitchFamily="34" charset="0"/>
                <a:cs typeface="Calibri" panose="020F0502020204030204" pitchFamily="34" charset="0"/>
              </a:rPr>
              <a:t>Google My Maps – Mappa dei sensori BMP180 nella griglia</a:t>
            </a:r>
          </a:p>
        </p:txBody>
      </p:sp>
    </p:spTree>
    <p:extLst>
      <p:ext uri="{BB962C8B-B14F-4D97-AF65-F5344CB8AC3E}">
        <p14:creationId xmlns:p14="http://schemas.microsoft.com/office/powerpoint/2010/main" val="4233490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Calcolo Media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41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9"/>
            <a:ext cx="10847070" cy="404071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1800">
                <a:cs typeface="Calibri"/>
              </a:rPr>
              <a:t>A partire dal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KeyedStreams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&lt;ValQ3&gt;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keyed</a:t>
            </a:r>
            <a:r>
              <a:rPr lang="it-IT" sz="1800">
                <a:cs typeface="Calibri"/>
              </a:rPr>
              <a:t> definito in precedenza:</a:t>
            </a:r>
          </a:p>
          <a:p>
            <a:pPr lvl="1"/>
            <a:r>
              <a:rPr lang="it-IT" sz="1600">
                <a:cs typeface="Calibri"/>
              </a:rPr>
              <a:t>Si applica la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TumblingEventTimeWindow</a:t>
            </a:r>
            <a:r>
              <a:rPr lang="it-IT" sz="1600">
                <a:cs typeface="Calibri"/>
              </a:rPr>
              <a:t> tramite 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window()</a:t>
            </a:r>
            <a:r>
              <a:rPr lang="it-IT" sz="1600">
                <a:cs typeface="Calibri"/>
              </a:rPr>
              <a:t>,</a:t>
            </a:r>
          </a:p>
          <a:p>
            <a:pPr lvl="1"/>
            <a:r>
              <a:rPr lang="it-IT" sz="1600">
                <a:cs typeface="Calibri"/>
              </a:rPr>
              <a:t>Si calcola la media della temperatura per ogni cella tramite 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aggregate()</a:t>
            </a:r>
            <a:r>
              <a:rPr lang="it-IT" sz="1600">
                <a:cs typeface="Calibri"/>
              </a:rPr>
              <a:t> </a:t>
            </a:r>
            <a:br>
              <a:rPr lang="it-IT" sz="1600">
                <a:cs typeface="Calibri"/>
              </a:rPr>
            </a:br>
            <a:r>
              <a:rPr lang="it-IT" sz="1600">
                <a:cs typeface="Calibri"/>
              </a:rPr>
              <a:t>con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AggregateFunction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AvgQ3</a:t>
            </a:r>
            <a:r>
              <a:rPr lang="it-IT" sz="1600">
                <a:cs typeface="Calibri"/>
              </a:rPr>
              <a:t>. </a:t>
            </a:r>
          </a:p>
          <a:p>
            <a:r>
              <a:rPr lang="it-IT" sz="1800">
                <a:cs typeface="Calibri"/>
              </a:rPr>
              <a:t>Nel metodo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getResult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()</a:t>
            </a:r>
            <a:r>
              <a:rPr lang="it-IT" sz="1800">
                <a:cs typeface="Calibri"/>
              </a:rPr>
              <a:t> viene ritornato un oggetto </a:t>
            </a:r>
            <a:r>
              <a:rPr lang="it-IT" sz="1800">
                <a:latin typeface="LM Mono 10" panose="00000509000000000000" pitchFamily="49" charset="0"/>
                <a:cs typeface="Calibri"/>
              </a:rPr>
              <a:t>ValQ3</a:t>
            </a:r>
            <a:r>
              <a:rPr lang="it-IT" sz="1800">
                <a:cs typeface="Calibri"/>
              </a:rPr>
              <a:t> in cui la temperatura media è settata sulla </a:t>
            </a:r>
            <a:r>
              <a:rPr lang="it-IT" sz="1800" i="1">
                <a:cs typeface="Calibri"/>
              </a:rPr>
              <a:t>media calcolata</a:t>
            </a:r>
            <a:r>
              <a:rPr lang="it-IT" sz="1800">
                <a:cs typeface="Calibri"/>
              </a:rPr>
              <a:t>, mentre la mediana è impostata su </a:t>
            </a:r>
            <a:r>
              <a:rPr lang="it-IT" sz="1800" err="1">
                <a:latin typeface="LM Mono 10" panose="00000509000000000000" pitchFamily="49" charset="0"/>
                <a:cs typeface="Calibri"/>
              </a:rPr>
              <a:t>null</a:t>
            </a:r>
            <a:r>
              <a:rPr lang="it-IT" sz="1800">
                <a:cs typeface="Calibri"/>
              </a:rPr>
              <a:t>.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8FAF4CD-E6D4-4E3D-0B7E-A2D8A5189D92}"/>
              </a:ext>
            </a:extLst>
          </p:cNvPr>
          <p:cNvSpPr txBox="1"/>
          <p:nvPr/>
        </p:nvSpPr>
        <p:spPr>
          <a:xfrm>
            <a:off x="1112012" y="3726010"/>
            <a:ext cx="4607895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AccumulatorQ3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getHourSlot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getDaySlot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windowType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last_timestamp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7C4EDB99-6870-E68A-4DF7-FCEF69B3A33B}"/>
              </a:ext>
            </a:extLst>
          </p:cNvPr>
          <p:cNvGrpSpPr/>
          <p:nvPr/>
        </p:nvGrpSpPr>
        <p:grpSpPr>
          <a:xfrm>
            <a:off x="5953857" y="4296818"/>
            <a:ext cx="6005225" cy="1443706"/>
            <a:chOff x="6007387" y="4080235"/>
            <a:chExt cx="6005225" cy="1443706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06BA3451-CBA8-4F95-363D-0CCCD2FB7C00}"/>
                </a:ext>
              </a:extLst>
            </p:cNvPr>
            <p:cNvGrpSpPr/>
            <p:nvPr/>
          </p:nvGrpSpPr>
          <p:grpSpPr>
            <a:xfrm>
              <a:off x="6007387" y="4080235"/>
              <a:ext cx="5855119" cy="1443706"/>
              <a:chOff x="3168440" y="4187982"/>
              <a:chExt cx="5855119" cy="1443706"/>
            </a:xfrm>
          </p:grpSpPr>
          <p:sp>
            <p:nvSpPr>
              <p:cNvPr id="8" name="Segnaposto contenuto 2">
                <a:extLst>
                  <a:ext uri="{FF2B5EF4-FFF2-40B4-BE49-F238E27FC236}">
                    <a16:creationId xmlns:a16="http://schemas.microsoft.com/office/drawing/2014/main" id="{0D5DD6F8-8841-341F-E33E-9C89A1AE53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68440" y="4527591"/>
                <a:ext cx="5855119" cy="654915"/>
              </a:xfrm>
              <a:prstGeom prst="rect">
                <a:avLst/>
              </a:prstGeom>
            </p:spPr>
            <p:txBody>
              <a:bodyPr vert="horz" lIns="0" tIns="45720" rIns="0" bIns="45720" rtlCol="0" anchor="t">
                <a:normAutofit lnSpcReduction="10000"/>
              </a:bodyPr>
              <a:lstStyle>
                <a:lvl1pPr marL="180975" indent="-180975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>
                    <a:latin typeface="LM Mono 10" panose="00000509000000000000" pitchFamily="49" charset="0"/>
                    <a:cs typeface="Calibri"/>
                  </a:rPr>
                  <a:t>&lt;</a:t>
                </a:r>
                <a:r>
                  <a:rPr lang="it-IT" err="1">
                    <a:latin typeface="LM Mono 10" panose="00000509000000000000" pitchFamily="49" charset="0"/>
                    <a:cs typeface="Calibri"/>
                  </a:rPr>
                  <a:t>Cell_ID</a:t>
                </a:r>
                <a:r>
                  <a:rPr lang="it-IT">
                    <a:latin typeface="LM Mono 10" panose="00000509000000000000" pitchFamily="49" charset="0"/>
                    <a:cs typeface="Calibri"/>
                  </a:rPr>
                  <a:t>, ValQ3&gt;</a:t>
                </a:r>
              </a:p>
              <a:p>
                <a:pPr lvl="1"/>
                <a:r>
                  <a:rPr lang="it-IT">
                    <a:latin typeface="LM Mono 10" panose="00000509000000000000" pitchFamily="49" charset="0"/>
                    <a:cs typeface="Calibri"/>
                  </a:rPr>
                  <a:t>ValQ3 = {2022-05-23, 68.11, </a:t>
                </a:r>
                <a:r>
                  <a:rPr lang="it-IT" err="1">
                    <a:latin typeface="LM Mono 10" panose="00000509000000000000" pitchFamily="49" charset="0"/>
                    <a:cs typeface="Calibri"/>
                  </a:rPr>
                  <a:t>null</a:t>
                </a:r>
                <a:r>
                  <a:rPr lang="it-IT">
                    <a:latin typeface="LM Mono 10" panose="00000509000000000000" pitchFamily="49" charset="0"/>
                    <a:cs typeface="Calibri"/>
                  </a:rPr>
                  <a:t>, 7, 23}</a:t>
                </a:r>
              </a:p>
            </p:txBody>
          </p:sp>
          <p:cxnSp>
            <p:nvCxnSpPr>
              <p:cNvPr id="9" name="Connettore a gomito 8">
                <a:extLst>
                  <a:ext uri="{FF2B5EF4-FFF2-40B4-BE49-F238E27FC236}">
                    <a16:creationId xmlns:a16="http://schemas.microsoft.com/office/drawing/2014/main" id="{921A440F-329B-A036-9F9D-8C69F0EA9BAE}"/>
                  </a:ext>
                </a:extLst>
              </p:cNvPr>
              <p:cNvCxnSpPr>
                <a:cxnSpLocks/>
                <a:endCxn id="10" idx="1"/>
              </p:cNvCxnSpPr>
              <p:nvPr/>
            </p:nvCxnSpPr>
            <p:spPr>
              <a:xfrm rot="16200000" flipH="1">
                <a:off x="6752213" y="5094443"/>
                <a:ext cx="459275" cy="353604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3A78C99-1BF6-C92F-8EFF-CBE3A39E995C}"/>
                  </a:ext>
                </a:extLst>
              </p:cNvPr>
              <p:cNvSpPr txBox="1"/>
              <p:nvPr/>
            </p:nvSpPr>
            <p:spPr>
              <a:xfrm>
                <a:off x="7158652" y="5370078"/>
                <a:ext cx="15562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median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 temperature</a:t>
                </a:r>
              </a:p>
            </p:txBody>
          </p:sp>
          <p:cxnSp>
            <p:nvCxnSpPr>
              <p:cNvPr id="13" name="Connettore a gomito 12">
                <a:extLst>
                  <a:ext uri="{FF2B5EF4-FFF2-40B4-BE49-F238E27FC236}">
                    <a16:creationId xmlns:a16="http://schemas.microsoft.com/office/drawing/2014/main" id="{33F6FF4A-00F7-6FA7-098A-386C8A811726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6043503" y="4649628"/>
                <a:ext cx="391523" cy="2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88464FD-ABC6-97C9-9F95-0AA78899C405}"/>
                  </a:ext>
                </a:extLst>
              </p:cNvPr>
              <p:cNvSpPr txBox="1"/>
              <p:nvPr/>
            </p:nvSpPr>
            <p:spPr>
              <a:xfrm>
                <a:off x="5597225" y="4187982"/>
                <a:ext cx="134503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mean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 temperature</a:t>
                </a:r>
              </a:p>
            </p:txBody>
          </p:sp>
          <p:cxnSp>
            <p:nvCxnSpPr>
              <p:cNvPr id="15" name="Connettore a gomito 14">
                <a:extLst>
                  <a:ext uri="{FF2B5EF4-FFF2-40B4-BE49-F238E27FC236}">
                    <a16:creationId xmlns:a16="http://schemas.microsoft.com/office/drawing/2014/main" id="{F1910459-4B6D-1A1B-D480-42D1F7CC2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3822" y="5103790"/>
                <a:ext cx="273050" cy="190030"/>
              </a:xfrm>
              <a:prstGeom prst="bentConnector3">
                <a:avLst>
                  <a:gd name="adj1" fmla="val 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6FC03565-611F-9EF2-B7E6-4A46B00163E3}"/>
                  </a:ext>
                </a:extLst>
              </p:cNvPr>
              <p:cNvSpPr txBox="1"/>
              <p:nvPr/>
            </p:nvSpPr>
            <p:spPr>
              <a:xfrm>
                <a:off x="5173534" y="5152022"/>
                <a:ext cx="10657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100" err="1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getDaySlot</a:t>
                </a:r>
                <a:r>
                  <a:rPr lang="it-IT" sz="1100">
                    <a:solidFill>
                      <a:schemeClr val="accent1"/>
                    </a:solidFill>
                    <a:latin typeface="LM Mono 10" panose="00000509000000000000" pitchFamily="49" charset="0"/>
                  </a:rPr>
                  <a:t>()</a:t>
                </a:r>
              </a:p>
            </p:txBody>
          </p:sp>
        </p:grpSp>
        <p:cxnSp>
          <p:nvCxnSpPr>
            <p:cNvPr id="17" name="Connettore a gomito 16">
              <a:extLst>
                <a:ext uri="{FF2B5EF4-FFF2-40B4-BE49-F238E27FC236}">
                  <a16:creationId xmlns:a16="http://schemas.microsoft.com/office/drawing/2014/main" id="{13BDB713-D4B0-C98E-5956-68D9577AD84F}"/>
                </a:ext>
              </a:extLst>
            </p:cNvPr>
            <p:cNvCxnSpPr>
              <a:cxnSpLocks/>
              <a:endCxn id="22" idx="1"/>
            </p:cNvCxnSpPr>
            <p:nvPr/>
          </p:nvCxnSpPr>
          <p:spPr>
            <a:xfrm flipV="1">
              <a:off x="10324196" y="4352153"/>
              <a:ext cx="400425" cy="359218"/>
            </a:xfrm>
            <a:prstGeom prst="bentConnector3">
              <a:avLst>
                <a:gd name="adj1" fmla="val -13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BF9DD0AA-8779-96EA-6FF3-7896A83ADB7C}"/>
                </a:ext>
              </a:extLst>
            </p:cNvPr>
            <p:cNvSpPr txBox="1"/>
            <p:nvPr/>
          </p:nvSpPr>
          <p:spPr>
            <a:xfrm>
              <a:off x="10724621" y="4221348"/>
              <a:ext cx="701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cell_id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0A3230B2-0D39-87A6-FB07-11E97540EBBE}"/>
                </a:ext>
              </a:extLst>
            </p:cNvPr>
            <p:cNvSpPr txBox="1"/>
            <p:nvPr/>
          </p:nvSpPr>
          <p:spPr>
            <a:xfrm>
              <a:off x="10932159" y="5020599"/>
              <a:ext cx="10804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occurrences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cxnSp>
          <p:nvCxnSpPr>
            <p:cNvPr id="46" name="Connettore a gomito 45">
              <a:extLst>
                <a:ext uri="{FF2B5EF4-FFF2-40B4-BE49-F238E27FC236}">
                  <a16:creationId xmlns:a16="http://schemas.microsoft.com/office/drawing/2014/main" id="{015BA66D-41D9-C2E2-0C02-AFE92AA1B40F}"/>
                </a:ext>
              </a:extLst>
            </p:cNvPr>
            <p:cNvCxnSpPr>
              <a:cxnSpLocks/>
              <a:endCxn id="45" idx="1"/>
            </p:cNvCxnSpPr>
            <p:nvPr/>
          </p:nvCxnSpPr>
          <p:spPr>
            <a:xfrm rot="16200000" flipH="1">
              <a:off x="10752090" y="4971334"/>
              <a:ext cx="190411" cy="169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9E8E616-0CCD-353C-17C0-86D0E98086F3}"/>
              </a:ext>
            </a:extLst>
          </p:cNvPr>
          <p:cNvSpPr txBox="1"/>
          <p:nvPr/>
        </p:nvSpPr>
        <p:spPr>
          <a:xfrm>
            <a:off x="7501160" y="1987093"/>
            <a:ext cx="4453034" cy="7386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dayMean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AvgQ3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Mean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AggregateFunction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327438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Calcolo Mediana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42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830" y="1893358"/>
            <a:ext cx="10847070" cy="2184857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 dirty="0">
                <a:cs typeface="Calibri"/>
              </a:rPr>
              <a:t>La </a:t>
            </a:r>
            <a:r>
              <a:rPr lang="it-IT" b="1" dirty="0">
                <a:cs typeface="Calibri"/>
              </a:rPr>
              <a:t>mediana</a:t>
            </a:r>
            <a:r>
              <a:rPr lang="it-IT" dirty="0">
                <a:cs typeface="Calibri"/>
              </a:rPr>
              <a:t> viene calcolata in maniera esatta per ogni finestra temporale.</a:t>
            </a:r>
          </a:p>
          <a:p>
            <a:r>
              <a:rPr lang="it-IT" dirty="0">
                <a:cs typeface="Calibri"/>
              </a:rPr>
              <a:t>Si applica la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ProcessWindowFunction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Median</a:t>
            </a:r>
            <a:r>
              <a:rPr lang="it-IT" dirty="0">
                <a:cs typeface="Calibri"/>
              </a:rPr>
              <a:t> a partire dall’oggetto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keyed</a:t>
            </a:r>
            <a:r>
              <a:rPr lang="it-IT" dirty="0">
                <a:cs typeface="Calibri"/>
              </a:rPr>
              <a:t> definito in partenza.</a:t>
            </a:r>
          </a:p>
          <a:p>
            <a:pPr lvl="1"/>
            <a:r>
              <a:rPr lang="it-IT" dirty="0">
                <a:cs typeface="Calibri"/>
              </a:rPr>
              <a:t>Si ordinano le rilevazioni nella cella in base </a:t>
            </a:r>
            <a:br>
              <a:rPr lang="it-IT" dirty="0">
                <a:cs typeface="Calibri"/>
              </a:rPr>
            </a:br>
            <a:r>
              <a:rPr lang="it-IT" dirty="0">
                <a:cs typeface="Calibri"/>
              </a:rPr>
              <a:t>alla temperatura</a:t>
            </a:r>
          </a:p>
          <a:p>
            <a:pPr lvl="1"/>
            <a:r>
              <a:rPr lang="it-IT" dirty="0">
                <a:cs typeface="Calibri"/>
              </a:rPr>
              <a:t>Si ottiene la mediana delle temperature</a:t>
            </a:r>
          </a:p>
          <a:p>
            <a:pPr lvl="2"/>
            <a:r>
              <a:rPr lang="it-IT" dirty="0">
                <a:cs typeface="Calibri"/>
              </a:rPr>
              <a:t>Elemento centrale della lista, lista pari</a:t>
            </a:r>
          </a:p>
          <a:p>
            <a:pPr lvl="2"/>
            <a:r>
              <a:rPr lang="it-IT" dirty="0">
                <a:cs typeface="Calibri"/>
              </a:rPr>
              <a:t>Media dei due elementi centrali, lista dispari.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C264BA5-BEE7-F8DD-2B85-404BE022BCDE}"/>
              </a:ext>
            </a:extLst>
          </p:cNvPr>
          <p:cNvSpPr txBox="1"/>
          <p:nvPr/>
        </p:nvSpPr>
        <p:spPr>
          <a:xfrm>
            <a:off x="468141" y="4156214"/>
            <a:ext cx="5057678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ProcessWindowFunction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TimeWindow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sortByTemperature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(size %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</a:t>
            </a:r>
          </a:p>
          <a:p>
            <a:r>
              <a:rPr lang="it-IT" sz="900">
                <a:solidFill>
                  <a:srgbClr val="D4D4D4"/>
                </a:solidFill>
                <a:latin typeface="Consolas" panose="020B0609020204030204" pitchFamily="49" charset="0"/>
              </a:rPr>
              <a:t>		     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else</a:t>
            </a:r>
            <a:endParaRPr lang="it-IT" sz="9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sorted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(size/</a:t>
            </a:r>
            <a:r>
              <a:rPr lang="it-IT" sz="9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9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collector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9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collect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9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start,</a:t>
            </a:r>
            <a:r>
              <a:rPr lang="it-IT" sz="9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9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,median,cell_id</a:t>
            </a:r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9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0C14B887-12E8-61C3-65BC-AFF3C4CE6D70}"/>
              </a:ext>
            </a:extLst>
          </p:cNvPr>
          <p:cNvGrpSpPr/>
          <p:nvPr/>
        </p:nvGrpSpPr>
        <p:grpSpPr>
          <a:xfrm>
            <a:off x="5726031" y="4452643"/>
            <a:ext cx="5937611" cy="1443706"/>
            <a:chOff x="6127411" y="2668768"/>
            <a:chExt cx="5937611" cy="1443706"/>
          </a:xfrm>
        </p:grpSpPr>
        <p:sp>
          <p:nvSpPr>
            <p:cNvPr id="9" name="Segnaposto contenuto 2">
              <a:extLst>
                <a:ext uri="{FF2B5EF4-FFF2-40B4-BE49-F238E27FC236}">
                  <a16:creationId xmlns:a16="http://schemas.microsoft.com/office/drawing/2014/main" id="{57AAFE82-88CF-A72A-6E8B-B7D2B22FC7FF}"/>
                </a:ext>
              </a:extLst>
            </p:cNvPr>
            <p:cNvSpPr txBox="1">
              <a:spLocks/>
            </p:cNvSpPr>
            <p:nvPr/>
          </p:nvSpPr>
          <p:spPr>
            <a:xfrm>
              <a:off x="6127411" y="3008377"/>
              <a:ext cx="5855119" cy="654915"/>
            </a:xfrm>
            <a:prstGeom prst="rect">
              <a:avLst/>
            </a:prstGeom>
          </p:spPr>
          <p:txBody>
            <a:bodyPr vert="horz" lIns="0" tIns="45720" rIns="0" bIns="45720" rtlCol="0" anchor="t">
              <a:normAutofit lnSpcReduction="10000"/>
            </a:bodyPr>
            <a:lstStyle>
              <a:lvl1pPr marL="180975" indent="-180975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Arial" panose="020B0604020202020204" pitchFamily="34" charset="0"/>
                <a:buChar char="•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>
                  <a:latin typeface="LM Mono 10" panose="00000509000000000000" pitchFamily="49" charset="0"/>
                  <a:cs typeface="Calibri"/>
                </a:rPr>
                <a:t>&lt;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Cell_ID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, ValQ3&gt;</a:t>
              </a:r>
            </a:p>
            <a:p>
              <a:pPr lvl="1"/>
              <a:r>
                <a:rPr lang="it-IT">
                  <a:latin typeface="LM Mono 10" panose="00000509000000000000" pitchFamily="49" charset="0"/>
                  <a:cs typeface="Calibri"/>
                </a:rPr>
                <a:t>ValQ3 = {2022-05-23, 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null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, 65.2, 7, </a:t>
              </a:r>
              <a:r>
                <a:rPr lang="it-IT" err="1">
                  <a:latin typeface="LM Mono 10" panose="00000509000000000000" pitchFamily="49" charset="0"/>
                  <a:cs typeface="Calibri"/>
                </a:rPr>
                <a:t>null</a:t>
              </a:r>
              <a:r>
                <a:rPr lang="it-IT">
                  <a:latin typeface="LM Mono 10" panose="00000509000000000000" pitchFamily="49" charset="0"/>
                  <a:cs typeface="Calibri"/>
                </a:rPr>
                <a:t>}</a:t>
              </a:r>
            </a:p>
          </p:txBody>
        </p:sp>
        <p:cxnSp>
          <p:nvCxnSpPr>
            <p:cNvPr id="10" name="Connettore a gomito 9">
              <a:extLst>
                <a:ext uri="{FF2B5EF4-FFF2-40B4-BE49-F238E27FC236}">
                  <a16:creationId xmlns:a16="http://schemas.microsoft.com/office/drawing/2014/main" id="{77E47DF0-8ECC-A196-0DCD-1289D21767F4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rot="16200000" flipH="1">
              <a:off x="9711184" y="3575229"/>
              <a:ext cx="459275" cy="353604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7AB636F5-78A8-0DB5-A4DF-F28E13AE1CA7}"/>
                </a:ext>
              </a:extLst>
            </p:cNvPr>
            <p:cNvSpPr txBox="1"/>
            <p:nvPr/>
          </p:nvSpPr>
          <p:spPr>
            <a:xfrm>
              <a:off x="10117623" y="3850864"/>
              <a:ext cx="15562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median</a:t>
              </a:r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 temperature</a:t>
              </a:r>
            </a:p>
          </p:txBody>
        </p:sp>
        <p:cxnSp>
          <p:nvCxnSpPr>
            <p:cNvPr id="13" name="Connettore a gomito 12">
              <a:extLst>
                <a:ext uri="{FF2B5EF4-FFF2-40B4-BE49-F238E27FC236}">
                  <a16:creationId xmlns:a16="http://schemas.microsoft.com/office/drawing/2014/main" id="{A4A43D32-C4CD-D593-BB0E-34CE7E9979E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9002474" y="3130414"/>
              <a:ext cx="391523" cy="2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F81B5E22-8BC7-B29F-95CD-0A2880DE8DD5}"/>
                </a:ext>
              </a:extLst>
            </p:cNvPr>
            <p:cNvSpPr txBox="1"/>
            <p:nvPr/>
          </p:nvSpPr>
          <p:spPr>
            <a:xfrm>
              <a:off x="8595786" y="2668768"/>
              <a:ext cx="13450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mean</a:t>
              </a:r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 temperature</a:t>
              </a:r>
            </a:p>
          </p:txBody>
        </p:sp>
        <p:cxnSp>
          <p:nvCxnSpPr>
            <p:cNvPr id="15" name="Connettore a gomito 14">
              <a:extLst>
                <a:ext uri="{FF2B5EF4-FFF2-40B4-BE49-F238E27FC236}">
                  <a16:creationId xmlns:a16="http://schemas.microsoft.com/office/drawing/2014/main" id="{68D72B3B-1C26-E4D2-0377-DEC9479DFA2C}"/>
                </a:ext>
              </a:extLst>
            </p:cNvPr>
            <p:cNvCxnSpPr>
              <a:cxnSpLocks/>
            </p:cNvCxnSpPr>
            <p:nvPr/>
          </p:nvCxnSpPr>
          <p:spPr>
            <a:xfrm>
              <a:off x="7892793" y="3584576"/>
              <a:ext cx="273050" cy="190030"/>
            </a:xfrm>
            <a:prstGeom prst="bentConnector3">
              <a:avLst>
                <a:gd name="adj1" fmla="val 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5360943-104B-62F6-82F0-2E10B06E66E6}"/>
                </a:ext>
              </a:extLst>
            </p:cNvPr>
            <p:cNvSpPr txBox="1"/>
            <p:nvPr/>
          </p:nvSpPr>
          <p:spPr>
            <a:xfrm>
              <a:off x="8132505" y="3632808"/>
              <a:ext cx="10657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>
                  <a:solidFill>
                    <a:schemeClr val="accent1"/>
                  </a:solidFill>
                  <a:latin typeface="LM Mono 10" panose="00000509000000000000" pitchFamily="49" charset="0"/>
                </a:rPr>
                <a:t>start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2FD4FE2-3A3A-A914-F454-3A4150D5E5DD}"/>
                </a:ext>
              </a:extLst>
            </p:cNvPr>
            <p:cNvSpPr txBox="1"/>
            <p:nvPr/>
          </p:nvSpPr>
          <p:spPr>
            <a:xfrm>
              <a:off x="10984569" y="3636361"/>
              <a:ext cx="10804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occurrences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  <p:cxnSp>
          <p:nvCxnSpPr>
            <p:cNvPr id="18" name="Connettore a gomito 17">
              <a:extLst>
                <a:ext uri="{FF2B5EF4-FFF2-40B4-BE49-F238E27FC236}">
                  <a16:creationId xmlns:a16="http://schemas.microsoft.com/office/drawing/2014/main" id="{806CA80E-E500-A0D5-E707-C20D1A14C24A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 rot="16200000" flipH="1">
              <a:off x="10804500" y="3587096"/>
              <a:ext cx="190411" cy="16972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a gomito 18">
              <a:extLst>
                <a:ext uri="{FF2B5EF4-FFF2-40B4-BE49-F238E27FC236}">
                  <a16:creationId xmlns:a16="http://schemas.microsoft.com/office/drawing/2014/main" id="{992836AF-6012-2F7D-1F51-F1B478C56037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10370305" y="2930676"/>
              <a:ext cx="400425" cy="359218"/>
            </a:xfrm>
            <a:prstGeom prst="bentConnector3">
              <a:avLst>
                <a:gd name="adj1" fmla="val -138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63B10CD-1F76-B0D5-3FA2-9F93D19ACCFD}"/>
                </a:ext>
              </a:extLst>
            </p:cNvPr>
            <p:cNvSpPr txBox="1"/>
            <p:nvPr/>
          </p:nvSpPr>
          <p:spPr>
            <a:xfrm>
              <a:off x="10770730" y="2799871"/>
              <a:ext cx="7018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err="1">
                  <a:solidFill>
                    <a:schemeClr val="accent1"/>
                  </a:solidFill>
                  <a:latin typeface="LM Mono 10" panose="00000509000000000000" pitchFamily="49" charset="0"/>
                </a:rPr>
                <a:t>cell_id</a:t>
              </a:r>
              <a:endParaRPr lang="it-IT" sz="1100">
                <a:solidFill>
                  <a:schemeClr val="accent1"/>
                </a:solidFill>
                <a:latin typeface="LM Mono 10" panose="00000509000000000000" pitchFamily="49" charset="0"/>
              </a:endParaRPr>
            </a:p>
          </p:txBody>
        </p:sp>
      </p:grp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F74AF28-A063-9513-D6FD-EF3DD74464ED}"/>
              </a:ext>
            </a:extLst>
          </p:cNvPr>
          <p:cNvSpPr txBox="1"/>
          <p:nvPr/>
        </p:nvSpPr>
        <p:spPr>
          <a:xfrm>
            <a:off x="6349365" y="2852235"/>
            <a:ext cx="4453034" cy="9002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dayMedian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5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Daily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Window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Median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05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setParallelism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773951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Query 3 – Risultato Finale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43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5" y="1843351"/>
            <a:ext cx="10847070" cy="1885539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it-IT">
                <a:cs typeface="Calibri"/>
              </a:rPr>
              <a:t>Dopo aver calcolato media e mediana, si hanno due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SingleOutputStreamOperator</a:t>
            </a:r>
            <a:r>
              <a:rPr lang="it-IT">
                <a:latin typeface="LM Mono 10" panose="00000509000000000000" pitchFamily="49" charset="0"/>
                <a:cs typeface="Calibri"/>
              </a:rPr>
              <a:t>&lt;ValQ3&gt;</a:t>
            </a:r>
            <a:r>
              <a:rPr lang="it-IT">
                <a:cs typeface="Calibri"/>
              </a:rPr>
              <a:t> distinti, chiamati rispettivamente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mean</a:t>
            </a:r>
            <a:r>
              <a:rPr lang="it-IT">
                <a:cs typeface="Calibri"/>
              </a:rPr>
              <a:t> 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median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Per fornire i risultati finali su un’unica linea del csv si esegue il </a:t>
            </a:r>
            <a:r>
              <a:rPr lang="it-IT">
                <a:latin typeface="LM Mono 10" panose="00000509000000000000" pitchFamily="49" charset="0"/>
                <a:cs typeface="Calibri"/>
              </a:rPr>
              <a:t>join</a:t>
            </a:r>
            <a:r>
              <a:rPr lang="it-IT">
                <a:cs typeface="Calibri"/>
              </a:rPr>
              <a:t> dei due streams.</a:t>
            </a:r>
          </a:p>
          <a:p>
            <a:pPr lvl="1"/>
            <a:r>
              <a:rPr lang="it-IT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>
                <a:cs typeface="Calibri"/>
              </a:rPr>
              <a:t> campo su cui unire i due streams.</a:t>
            </a:r>
          </a:p>
          <a:p>
            <a:r>
              <a:rPr lang="it-IT">
                <a:cs typeface="Calibri"/>
              </a:rPr>
              <a:t>Si utilizza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apply</a:t>
            </a:r>
            <a:r>
              <a:rPr lang="it-IT">
                <a:latin typeface="LM Mono 10" panose="00000509000000000000" pitchFamily="49" charset="0"/>
                <a:cs typeface="Calibri"/>
              </a:rPr>
              <a:t>()</a:t>
            </a:r>
            <a:r>
              <a:rPr lang="it-IT">
                <a:cs typeface="Calibri"/>
              </a:rPr>
              <a:t> per indicare una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JoinFunction</a:t>
            </a:r>
            <a:endParaRPr lang="it-IT">
              <a:latin typeface="LM Mono 10" panose="00000509000000000000" pitchFamily="49" charset="0"/>
              <a:cs typeface="Calibri"/>
            </a:endParaRPr>
          </a:p>
          <a:p>
            <a:pPr lvl="1"/>
            <a:r>
              <a:rPr lang="it-IT">
                <a:cs typeface="Calibri"/>
              </a:rPr>
              <a:t>Mantiene a seguito del join i soli campi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cell_id</a:t>
            </a:r>
            <a:r>
              <a:rPr lang="it-IT"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mean_temp</a:t>
            </a:r>
            <a:r>
              <a:rPr lang="it-IT"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median_temp</a:t>
            </a:r>
            <a:r>
              <a:rPr lang="it-IT">
                <a:latin typeface="LM Mono 10" panose="00000509000000000000" pitchFamily="49" charset="0"/>
                <a:cs typeface="Calibri"/>
              </a:rPr>
              <a:t> </a:t>
            </a:r>
            <a:r>
              <a:rPr lang="it-IT">
                <a:cs typeface="Calibri"/>
              </a:rPr>
              <a:t>e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cs typeface="Calibri"/>
              </a:rPr>
              <a:t>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6568055-0815-8011-8AD0-ACA7D9F9B552}"/>
              </a:ext>
            </a:extLst>
          </p:cNvPr>
          <p:cNvSpPr txBox="1"/>
          <p:nvPr/>
        </p:nvSpPr>
        <p:spPr>
          <a:xfrm>
            <a:off x="5407787" y="3728890"/>
            <a:ext cx="6111748" cy="24006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dayJoined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dayMean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dayMedian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(e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equalTo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(f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)));</a:t>
            </a:r>
          </a:p>
          <a:p>
            <a:b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dayStatistics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dayJoined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JoinFunction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&lt;ValQ3, ValQ3, ValQ3&gt;) (v1, v2)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getCell_id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medianTemp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getMedian_temp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ValQ3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(time,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medianTemp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id,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31A565D-5A89-8F58-4525-B4B0A2BBA7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6" t="33727" r="35861" b="33918"/>
          <a:stretch/>
        </p:blipFill>
        <p:spPr>
          <a:xfrm>
            <a:off x="513844" y="3930842"/>
            <a:ext cx="4702628" cy="199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17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 dirty="0"/>
              <a:t>Query 3 – Risultato Finale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51BE87-0C1F-2997-D153-7A6F69BA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44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212B252F-9DE0-11FC-DBB9-4173BCA38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465" y="1749770"/>
            <a:ext cx="10847070" cy="201113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A questo punto si ha un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DataStream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&lt;ValQ3&gt;</a:t>
            </a:r>
          </a:p>
          <a:p>
            <a:pPr lvl="1"/>
            <a:r>
              <a:rPr lang="it-IT" dirty="0">
                <a:cs typeface="Calibri"/>
              </a:rPr>
              <a:t>Ogni record presenta media e mediana della temperatura nella specifica cella. </a:t>
            </a:r>
          </a:p>
          <a:p>
            <a:r>
              <a:rPr lang="it-IT" dirty="0">
                <a:cs typeface="Calibri"/>
              </a:rPr>
              <a:t>Si applica una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ProcessWindowFunction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CellStatistics</a:t>
            </a:r>
            <a:r>
              <a:rPr lang="it-IT" dirty="0">
                <a:cs typeface="Calibri"/>
              </a:rPr>
              <a:t> per fornire i risultati su linea unica.</a:t>
            </a:r>
          </a:p>
          <a:p>
            <a:pPr lvl="1"/>
            <a:r>
              <a:rPr lang="it-IT" sz="1600" dirty="0">
                <a:cs typeface="Calibri"/>
              </a:rPr>
              <a:t>Prende tutti i 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ValQ3</a:t>
            </a:r>
            <a:r>
              <a:rPr lang="it-IT" sz="1600" dirty="0">
                <a:cs typeface="Calibri"/>
              </a:rPr>
              <a:t> della finestra (media e mediana di ogni cella), e li restituisce in un unico oggetto 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OutQ3</a:t>
            </a:r>
            <a:r>
              <a:rPr lang="it-IT" sz="1600" dirty="0">
                <a:cs typeface="Calibri"/>
              </a:rPr>
              <a:t>. </a:t>
            </a:r>
          </a:p>
          <a:p>
            <a:pPr lvl="1"/>
            <a:r>
              <a:rPr lang="it-IT" sz="1600" dirty="0">
                <a:cs typeface="Calibri"/>
              </a:rPr>
              <a:t>Si ottiene un </a:t>
            </a:r>
            <a:r>
              <a:rPr lang="it-IT" sz="1600" dirty="0" err="1">
                <a:latin typeface="LM Mono 10" panose="00000509000000000000" pitchFamily="49" charset="0"/>
                <a:cs typeface="Calibri"/>
              </a:rPr>
              <a:t>SingleOutputStreamOperator</a:t>
            </a:r>
            <a:r>
              <a:rPr lang="it-IT" sz="1600" dirty="0">
                <a:latin typeface="LM Mono 10" panose="00000509000000000000" pitchFamily="49" charset="0"/>
                <a:cs typeface="Calibri"/>
              </a:rPr>
              <a:t>&lt;OutQ3&gt;</a:t>
            </a:r>
            <a:r>
              <a:rPr lang="it-IT" sz="1600" dirty="0">
                <a:cs typeface="Calibri"/>
              </a:rPr>
              <a:t> </a:t>
            </a:r>
            <a:r>
              <a:rPr lang="it-IT" sz="1600" dirty="0" err="1">
                <a:latin typeface="LM Mono 10" panose="00000509000000000000" pitchFamily="49" charset="0"/>
                <a:cs typeface="Calibri"/>
              </a:rPr>
              <a:t>result</a:t>
            </a:r>
            <a:endParaRPr lang="it-IT" sz="1600" dirty="0"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A9BF66F-AECC-AB76-4CEE-FC7A19B94DC7}"/>
              </a:ext>
            </a:extLst>
          </p:cNvPr>
          <p:cNvSpPr txBox="1"/>
          <p:nvPr/>
        </p:nvSpPr>
        <p:spPr>
          <a:xfrm>
            <a:off x="6372439" y="3535993"/>
            <a:ext cx="4686299" cy="9002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dayResult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dayStatistics</a:t>
            </a:r>
            <a:endParaRPr lang="it-IT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windowAll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TumblingEventTimeWindows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days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CellStatistics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"Day Output 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Formatter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ProcessFunction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.</a:t>
            </a:r>
            <a:r>
              <a:rPr lang="it-IT" sz="105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"day-output"</a:t>
            </a:r>
            <a:r>
              <a:rPr lang="it-IT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0E12268-CE2C-3752-4F33-F73055E6F6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9" t="34579" r="-659" b="51706"/>
          <a:stretch/>
        </p:blipFill>
        <p:spPr>
          <a:xfrm>
            <a:off x="953623" y="3542050"/>
            <a:ext cx="5137658" cy="90024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608B2F3-F386-A4F3-5AE5-188A86967F60}"/>
              </a:ext>
            </a:extLst>
          </p:cNvPr>
          <p:cNvSpPr txBox="1"/>
          <p:nvPr/>
        </p:nvSpPr>
        <p:spPr>
          <a:xfrm>
            <a:off x="1152779" y="4580686"/>
            <a:ext cx="970892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</a:t>
            </a:r>
            <a:r>
              <a:rPr lang="it-IT" sz="800" dirty="0" err="1">
                <a:effectLst/>
                <a:latin typeface="Consolas" panose="020B0609020204030204" pitchFamily="49" charset="0"/>
              </a:rPr>
              <a:t>ts</a:t>
            </a:r>
            <a:r>
              <a:rPr lang="it-IT" sz="800" dirty="0">
                <a:effectLst/>
                <a:latin typeface="Consolas" panose="020B0609020204030204" pitchFamily="49" charset="0"/>
              </a:rPr>
              <a:t>          | cell_0  | avg_temp0           | med_temp0  | cell_1  | avg_temp1           | med_temp1  |  ...  | cell_15  | avg_temp15          | med_temp15        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2022-05-01  |      0  | 14.71451779267668   |      14.7  |      1  | 14.978853807376039  |      14.6  |  ...  |      15  | 14.72929107060458   |               14.3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2022-05-08  |      0  | 17.060062646828502  |      16.4  |      1  | 16.973728965270208  |      16.2  |  ...  |      15  | 18.281932465419132  |               18.4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2022-05-15  |      0  | 19.730413179916358  |      19.3  |      1  | 19.462732107445394  |      18.8  |  ...  |      15  | 19.343535802782792  |               19.0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2022-05-22  |      0  | 17.155579514824822  |      16.7  |      1  | 16.926464830412048  |      16.0  |  ...  |      15  | 22.363843335439075  |               21.8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 2022-05-29  |      0  | 14.448347375243028  |      13.4  |      1  | 15.365043572984627  |      14.2  |  ...  |      15  | 23.172320273868408  | 23.115000000000002 |</a:t>
            </a:r>
          </a:p>
          <a:p>
            <a:r>
              <a:rPr lang="it-IT" sz="800" dirty="0">
                <a:effectLst/>
                <a:latin typeface="Consolas" panose="020B0609020204030204" pitchFamily="49" charset="0"/>
              </a:rPr>
              <a:t>|-------------|---------|---------------------|------------|---------|---------------------|------------|-------|----------|---------------------|--------------------|</a:t>
            </a:r>
          </a:p>
        </p:txBody>
      </p:sp>
    </p:spTree>
    <p:extLst>
      <p:ext uri="{BB962C8B-B14F-4D97-AF65-F5344CB8AC3E}">
        <p14:creationId xmlns:p14="http://schemas.microsoft.com/office/powerpoint/2010/main" val="153420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Kafka Streams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415612-BA31-9777-7EF9-64F13BB0F38C}"/>
              </a:ext>
            </a:extLst>
          </p:cNvPr>
          <p:cNvSpPr txBox="1"/>
          <p:nvPr/>
        </p:nvSpPr>
        <p:spPr>
          <a:xfrm>
            <a:off x="1866823" y="1856100"/>
            <a:ext cx="8454228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((key, event)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event!=</a:t>
            </a:r>
            <a:r>
              <a:rPr lang="it-IT" sz="10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KeyValueMapper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&lt;Long, Event,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&lt;Long, ValQ1&gt;&gt;) 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1L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selectKey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((key,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F0F1442-4AC0-FC0F-6EED-13461750DCB4}"/>
              </a:ext>
            </a:extLst>
          </p:cNvPr>
          <p:cNvSpPr txBox="1"/>
          <p:nvPr/>
        </p:nvSpPr>
        <p:spPr>
          <a:xfrm>
            <a:off x="3048740" y="4873141"/>
            <a:ext cx="6094520" cy="10156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slotTimestamp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>
                <a:solidFill>
                  <a:srgbClr val="4EC9B0"/>
                </a:solidFill>
                <a:latin typeface="Consolas" panose="020B0609020204030204" pitchFamily="49" charset="0"/>
              </a:rPr>
              <a:t>   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020BFA4-722A-0351-0250-A69CF1215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0912" y="3950578"/>
            <a:ext cx="7070176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ValQ1 = {2022-05-06 08:44:12, 1809, 24.78, 1}</a:t>
            </a:r>
          </a:p>
        </p:txBody>
      </p:sp>
      <p:cxnSp>
        <p:nvCxnSpPr>
          <p:cNvPr id="23" name="Connettore a gomito 22">
            <a:extLst>
              <a:ext uri="{FF2B5EF4-FFF2-40B4-BE49-F238E27FC236}">
                <a16:creationId xmlns:a16="http://schemas.microsoft.com/office/drawing/2014/main" id="{7E554372-67C2-06D5-F385-B8A622ACFA35}"/>
              </a:ext>
            </a:extLst>
          </p:cNvPr>
          <p:cNvCxnSpPr>
            <a:cxnSpLocks/>
          </p:cNvCxnSpPr>
          <p:nvPr/>
        </p:nvCxnSpPr>
        <p:spPr>
          <a:xfrm flipV="1">
            <a:off x="6639314" y="4060621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327AA222-864C-4A49-DFBB-84B7B0738578}"/>
              </a:ext>
            </a:extLst>
          </p:cNvPr>
          <p:cNvSpPr txBox="1"/>
          <p:nvPr/>
        </p:nvSpPr>
        <p:spPr>
          <a:xfrm>
            <a:off x="6950032" y="3907718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6C047108-EEE2-9ECA-3A26-B851ED7ED0D2}"/>
              </a:ext>
            </a:extLst>
          </p:cNvPr>
          <p:cNvCxnSpPr>
            <a:cxnSpLocks/>
          </p:cNvCxnSpPr>
          <p:nvPr/>
        </p:nvCxnSpPr>
        <p:spPr>
          <a:xfrm flipV="1">
            <a:off x="7926344" y="4169328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76D91C31-BD2D-2213-9330-858F20C5757A}"/>
              </a:ext>
            </a:extLst>
          </p:cNvPr>
          <p:cNvSpPr txBox="1"/>
          <p:nvPr/>
        </p:nvSpPr>
        <p:spPr>
          <a:xfrm>
            <a:off x="8359731" y="4038523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39" name="Connettore a gomito 38">
            <a:extLst>
              <a:ext uri="{FF2B5EF4-FFF2-40B4-BE49-F238E27FC236}">
                <a16:creationId xmlns:a16="http://schemas.microsoft.com/office/drawing/2014/main" id="{E0A6429F-1477-45A2-CF94-D2EA0606F9DD}"/>
              </a:ext>
            </a:extLst>
          </p:cNvPr>
          <p:cNvCxnSpPr>
            <a:cxnSpLocks/>
          </p:cNvCxnSpPr>
          <p:nvPr/>
        </p:nvCxnSpPr>
        <p:spPr>
          <a:xfrm>
            <a:off x="7238957" y="4513845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DA9F4FD-1294-68C1-266A-443D4B1304F4}"/>
              </a:ext>
            </a:extLst>
          </p:cNvPr>
          <p:cNvSpPr txBox="1"/>
          <p:nvPr/>
        </p:nvSpPr>
        <p:spPr>
          <a:xfrm>
            <a:off x="7445331" y="4562633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temperature</a:t>
            </a:r>
          </a:p>
        </p:txBody>
      </p:sp>
      <p:sp>
        <p:nvSpPr>
          <p:cNvPr id="54" name="Segnaposto numero diapositiva 53">
            <a:extLst>
              <a:ext uri="{FF2B5EF4-FFF2-40B4-BE49-F238E27FC236}">
                <a16:creationId xmlns:a16="http://schemas.microsoft.com/office/drawing/2014/main" id="{4B2A704C-A85A-5FC6-2795-9BC51A81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5930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9415612-BA31-9777-7EF9-64F13BB0F38C}"/>
              </a:ext>
            </a:extLst>
          </p:cNvPr>
          <p:cNvSpPr txBox="1"/>
          <p:nvPr/>
        </p:nvSpPr>
        <p:spPr>
          <a:xfrm>
            <a:off x="920591" y="1833773"/>
            <a:ext cx="10350817" cy="255454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monthlyGrouped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groupByKey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windowedBy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MonthlyWindow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((v1, v2)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getMonthSlot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v2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getSensor_id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mapValues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(valQ1 </a:t>
            </a:r>
            <a:r>
              <a:rPr lang="it-IT" sz="10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meanTemperature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()/(</a:t>
            </a:r>
            <a:r>
              <a:rPr lang="it-IT" sz="10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meanTemperature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0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valQ1;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});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monthlyGrouped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toStream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"q1-monthly"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Produced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WindowedSerdes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timeWindowedSerdeFrom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0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it-IT" sz="10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0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0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190A5A45-F99E-4CF5-8527-9ABF8BD58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440" y="4527591"/>
            <a:ext cx="5855119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SensorID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ValQ1&gt;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ValQ1 = {2022-05, 1809, 68.11, 23}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41640F23-B488-1715-2BDD-554B70F1C8E5}"/>
              </a:ext>
            </a:extLst>
          </p:cNvPr>
          <p:cNvCxnSpPr>
            <a:cxnSpLocks/>
          </p:cNvCxnSpPr>
          <p:nvPr/>
        </p:nvCxnSpPr>
        <p:spPr>
          <a:xfrm flipV="1">
            <a:off x="5861925" y="4637634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EDF1F7-A346-A1A7-0078-33A6B8ADDB7B}"/>
              </a:ext>
            </a:extLst>
          </p:cNvPr>
          <p:cNvSpPr txBox="1"/>
          <p:nvPr/>
        </p:nvSpPr>
        <p:spPr>
          <a:xfrm>
            <a:off x="6172643" y="4484731"/>
            <a:ext cx="7524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sensorID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9D582BAE-FBBB-767B-EE52-89E2A7E778DC}"/>
              </a:ext>
            </a:extLst>
          </p:cNvPr>
          <p:cNvCxnSpPr>
            <a:cxnSpLocks/>
          </p:cNvCxnSpPr>
          <p:nvPr/>
        </p:nvCxnSpPr>
        <p:spPr>
          <a:xfrm flipV="1">
            <a:off x="7268503" y="4746341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A8F6344-81D4-5592-8282-2C26DEF637AE}"/>
              </a:ext>
            </a:extLst>
          </p:cNvPr>
          <p:cNvSpPr txBox="1"/>
          <p:nvPr/>
        </p:nvSpPr>
        <p:spPr>
          <a:xfrm>
            <a:off x="7701890" y="4615536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88DD1DDC-5604-3EA2-9117-F6837B07AA95}"/>
              </a:ext>
            </a:extLst>
          </p:cNvPr>
          <p:cNvCxnSpPr>
            <a:cxnSpLocks/>
          </p:cNvCxnSpPr>
          <p:nvPr/>
        </p:nvCxnSpPr>
        <p:spPr>
          <a:xfrm>
            <a:off x="6703527" y="5103234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C19007A-FF6C-9706-A9C2-612AEDBB1462}"/>
              </a:ext>
            </a:extLst>
          </p:cNvPr>
          <p:cNvSpPr txBox="1"/>
          <p:nvPr/>
        </p:nvSpPr>
        <p:spPr>
          <a:xfrm>
            <a:off x="6909901" y="5152022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8258F124-EEF0-C800-BF3D-AC580BB3C421}"/>
              </a:ext>
            </a:extLst>
          </p:cNvPr>
          <p:cNvCxnSpPr>
            <a:cxnSpLocks/>
          </p:cNvCxnSpPr>
          <p:nvPr/>
        </p:nvCxnSpPr>
        <p:spPr>
          <a:xfrm>
            <a:off x="4933822" y="5103790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3F8308C-C2D4-2EFC-48D0-D2EBBFFB6900}"/>
              </a:ext>
            </a:extLst>
          </p:cNvPr>
          <p:cNvSpPr txBox="1"/>
          <p:nvPr/>
        </p:nvSpPr>
        <p:spPr>
          <a:xfrm>
            <a:off x="5173534" y="5152022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getMonthSlot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0CB8A2-5DBB-A200-C4F8-E9760F90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25467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71CC16-F40E-192C-7D30-9102EB6D8E71}"/>
              </a:ext>
            </a:extLst>
          </p:cNvPr>
          <p:cNvSpPr txBox="1"/>
          <p:nvPr/>
        </p:nvSpPr>
        <p:spPr>
          <a:xfrm>
            <a:off x="1097280" y="1963473"/>
            <a:ext cx="5933835" cy="2123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ValQ1Serde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Deserializer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Serializer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pt-BR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pt-BR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&gt;{ </a:t>
            </a:r>
          </a:p>
          <a:p>
            <a:r>
              <a:rPr lang="it-IT" sz="1200">
                <a:solidFill>
                  <a:srgbClr val="D4D4D4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receiving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serializing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getBytes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StandardCharsets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UTF_8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B0F2CCE-91A6-9DE7-6FBC-DEE988CB10C1}"/>
              </a:ext>
            </a:extLst>
          </p:cNvPr>
          <p:cNvSpPr txBox="1"/>
          <p:nvPr/>
        </p:nvSpPr>
        <p:spPr>
          <a:xfrm>
            <a:off x="1097280" y="4497910"/>
            <a:ext cx="5933835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ValQ1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OutputQuery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...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toSerialize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 </a:t>
            </a:r>
          </a:p>
          <a:p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slotTimestamp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sensor_id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it-IT" sz="12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";"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+temperature;   	}</a:t>
            </a:r>
          </a:p>
          <a:p>
            <a:b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57A1FAA-3C94-0161-5637-BAC4167A8243}"/>
              </a:ext>
            </a:extLst>
          </p:cNvPr>
          <p:cNvSpPr txBox="1"/>
          <p:nvPr/>
        </p:nvSpPr>
        <p:spPr>
          <a:xfrm>
            <a:off x="7290785" y="2204622"/>
            <a:ext cx="40894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it-IT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00:00;9119;22;11.309090909090909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00:00;9313;21;17.852380952380955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00:00;7882;25;10.984000000000002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00:00;5571;24;11.020833333333334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2022-05-01 00:00;9985;24;14.0375</a:t>
            </a:r>
          </a:p>
          <a:p>
            <a:r>
              <a:rPr lang="it-IT" sz="1200">
                <a:latin typeface="Consolas" panose="020B0609020204030204" pitchFamily="49" charset="0"/>
              </a:rPr>
              <a:t>...</a:t>
            </a:r>
            <a:endParaRPr lang="it-IT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8B482E82-E31A-0BB5-FC6F-897799E46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0786" y="1963473"/>
            <a:ext cx="4427739" cy="290981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it-IT" sz="1600" err="1">
                <a:latin typeface="LM Mono 10" panose="00000509000000000000" pitchFamily="49" charset="0"/>
                <a:cs typeface="Calibri"/>
              </a:rPr>
              <a:t>Hourly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A46C15C-0065-012A-C145-948CAC59491A}"/>
              </a:ext>
            </a:extLst>
          </p:cNvPr>
          <p:cNvSpPr txBox="1"/>
          <p:nvPr/>
        </p:nvSpPr>
        <p:spPr>
          <a:xfrm>
            <a:off x="7290785" y="3890584"/>
            <a:ext cx="40894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en-US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2022-05-01;9119;3848;23.63058731808736</a:t>
            </a: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2022-05-08;7882;4015;17.129265255292648</a:t>
            </a:r>
          </a:p>
          <a:p>
            <a:r>
              <a:rPr lang="en-US" sz="1200" b="0">
                <a:effectLst/>
                <a:latin typeface="Consolas" panose="020B0609020204030204" pitchFamily="49" charset="0"/>
              </a:rPr>
              <a:t>2022-05-22;9313;3880;23.497731958762706</a:t>
            </a:r>
            <a:r>
              <a:rPr lang="en-US" sz="1200">
                <a:latin typeface="Consolas" panose="020B0609020204030204" pitchFamily="49" charset="0"/>
              </a:rPr>
              <a:t>...</a:t>
            </a:r>
            <a:endParaRPr lang="en-US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5E74CD7E-8363-6474-834A-63D7B2A924CD}"/>
              </a:ext>
            </a:extLst>
          </p:cNvPr>
          <p:cNvSpPr txBox="1">
            <a:spLocks/>
          </p:cNvSpPr>
          <p:nvPr/>
        </p:nvSpPr>
        <p:spPr>
          <a:xfrm>
            <a:off x="7290786" y="3621343"/>
            <a:ext cx="4427739" cy="32745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latin typeface="LM Mono 10" panose="00000509000000000000" pitchFamily="49" charset="0"/>
                <a:cs typeface="Calibri"/>
              </a:rPr>
              <a:t>Weekly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688282A-04E6-6A86-5194-59310A32B875}"/>
              </a:ext>
            </a:extLst>
          </p:cNvPr>
          <p:cNvSpPr txBox="1">
            <a:spLocks/>
          </p:cNvSpPr>
          <p:nvPr/>
        </p:nvSpPr>
        <p:spPr>
          <a:xfrm>
            <a:off x="7290786" y="4982409"/>
            <a:ext cx="4427739" cy="327458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err="1">
                <a:latin typeface="LM Mono 10" panose="00000509000000000000" pitchFamily="49" charset="0"/>
                <a:cs typeface="Calibri"/>
              </a:rPr>
              <a:t>Monthly</a:t>
            </a:r>
            <a:r>
              <a:rPr lang="it-IT" sz="1600">
                <a:latin typeface="LM Mono 10" panose="00000509000000000000" pitchFamily="49" charset="0"/>
                <a:cs typeface="Calibri"/>
              </a:rPr>
              <a:t> </a:t>
            </a:r>
            <a:r>
              <a:rPr lang="it-IT" sz="1600" err="1">
                <a:latin typeface="LM Mono 10" panose="00000509000000000000" pitchFamily="49" charset="0"/>
                <a:cs typeface="Calibri"/>
              </a:rPr>
              <a:t>Results</a:t>
            </a:r>
            <a:endParaRPr lang="it-IT" sz="1600">
              <a:latin typeface="LM Mono 10" panose="00000509000000000000" pitchFamily="49" charset="0"/>
              <a:cs typeface="Calibri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338B14C-15FA-0A9C-3515-86796FF1EB41}"/>
              </a:ext>
            </a:extLst>
          </p:cNvPr>
          <p:cNvSpPr txBox="1"/>
          <p:nvPr/>
        </p:nvSpPr>
        <p:spPr>
          <a:xfrm>
            <a:off x="7290786" y="5265431"/>
            <a:ext cx="40894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ts;sensor_id;count;avg_temperature</a:t>
            </a:r>
            <a:endParaRPr lang="it-IT" sz="12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2022-05;9119;16504;24.929586766844302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2022-05;5571;16174;18.372325955236935</a:t>
            </a:r>
          </a:p>
          <a:p>
            <a:r>
              <a:rPr lang="it-IT" sz="1200" b="0">
                <a:effectLst/>
                <a:latin typeface="Consolas" panose="020B0609020204030204" pitchFamily="49" charset="0"/>
              </a:rPr>
              <a:t>2022-05;9985;17451;22.137934788837374</a:t>
            </a:r>
          </a:p>
          <a:p>
            <a:r>
              <a:rPr lang="it-IT" sz="1200">
                <a:latin typeface="Consolas" panose="020B0609020204030204" pitchFamily="49" charset="0"/>
              </a:rPr>
              <a:t>....</a:t>
            </a:r>
            <a:endParaRPr lang="it-IT" sz="1200" b="0">
              <a:effectLst/>
              <a:latin typeface="Consolas" panose="020B0609020204030204" pitchFamily="49" charset="0"/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4C5E75C-EE95-C7C1-013D-5A2415CAD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894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CDA07B5-D170-9DCB-6E51-8F37D93C7C58}"/>
              </a:ext>
            </a:extLst>
          </p:cNvPr>
          <p:cNvSpPr txBox="1"/>
          <p:nvPr/>
        </p:nvSpPr>
        <p:spPr>
          <a:xfrm>
            <a:off x="2006353" y="1890944"/>
            <a:ext cx="7918882" cy="323165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keyed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src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event != </a:t>
            </a:r>
            <a:r>
              <a:rPr lang="it-IT" sz="12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selectKey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it-IT" sz="12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weeklyStatistics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keyed</a:t>
            </a:r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groupByKey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windowedBy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WeeklyWindow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</a:t>
            </a:r>
            <a:r>
              <a:rPr lang="it-IT" sz="12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::new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event, valQ2) </a:t>
            </a:r>
            <a:r>
              <a:rPr lang="it-IT" sz="12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setTemperature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getOccurrences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it-IT" sz="12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1L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Tools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getWeekSlot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calculateMean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it-IT" sz="12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valQ2;</a:t>
            </a:r>
          </a:p>
          <a:p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}, 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Materialized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2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2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2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2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2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2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FD35F2F4-E4EA-B298-ADD4-0EE25B0DC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7747" y="5276182"/>
            <a:ext cx="7070176" cy="654915"/>
          </a:xfrm>
        </p:spPr>
        <p:txBody>
          <a:bodyPr vert="horz" lIns="0" tIns="45720" rIns="0" bIns="45720" rtlCol="0" anchor="t">
            <a:normAutofit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LocationID</a:t>
            </a:r>
            <a:r>
              <a:rPr lang="it-IT">
                <a:latin typeface="LM Mono 10" panose="00000509000000000000" pitchFamily="49" charset="0"/>
                <a:cs typeface="Calibri"/>
              </a:rPr>
              <a:t>, ValQ2&gt;</a:t>
            </a:r>
          </a:p>
          <a:p>
            <a:pPr lvl="1"/>
            <a:r>
              <a:rPr lang="it-IT">
                <a:latin typeface="LM Mono 10" panose="00000509000000000000" pitchFamily="49" charset="0"/>
                <a:cs typeface="Calibri"/>
              </a:rPr>
              <a:t>ValQ2 = {2022-05-22, 9123, 32.77, 1823}</a:t>
            </a:r>
          </a:p>
        </p:txBody>
      </p:sp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C575F9A7-A887-0B1F-DED1-13DBEEA245B7}"/>
              </a:ext>
            </a:extLst>
          </p:cNvPr>
          <p:cNvCxnSpPr>
            <a:cxnSpLocks/>
          </p:cNvCxnSpPr>
          <p:nvPr/>
        </p:nvCxnSpPr>
        <p:spPr>
          <a:xfrm flipV="1">
            <a:off x="5484762" y="5339235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AEDED3-4953-AC0F-6C5D-AC07CC5D8427}"/>
              </a:ext>
            </a:extLst>
          </p:cNvPr>
          <p:cNvSpPr txBox="1"/>
          <p:nvPr/>
        </p:nvSpPr>
        <p:spPr>
          <a:xfrm>
            <a:off x="5795480" y="5186332"/>
            <a:ext cx="897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locationID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1DE34141-13FB-BF28-E597-F830130F047F}"/>
              </a:ext>
            </a:extLst>
          </p:cNvPr>
          <p:cNvCxnSpPr>
            <a:cxnSpLocks/>
          </p:cNvCxnSpPr>
          <p:nvPr/>
        </p:nvCxnSpPr>
        <p:spPr>
          <a:xfrm flipV="1">
            <a:off x="7004026" y="5427736"/>
            <a:ext cx="514351" cy="108707"/>
          </a:xfrm>
          <a:prstGeom prst="bentConnector3">
            <a:avLst>
              <a:gd name="adj1" fmla="val -9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4F27C93-D271-E107-0A8E-94267C72EBEB}"/>
              </a:ext>
            </a:extLst>
          </p:cNvPr>
          <p:cNvSpPr txBox="1"/>
          <p:nvPr/>
        </p:nvSpPr>
        <p:spPr>
          <a:xfrm>
            <a:off x="7437413" y="5296931"/>
            <a:ext cx="9620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occurrences</a:t>
            </a:r>
            <a:endParaRPr lang="it-IT" sz="1100">
              <a:solidFill>
                <a:schemeClr val="accent1"/>
              </a:solidFill>
              <a:latin typeface="LM Mono 10" panose="00000509000000000000" pitchFamily="49" charset="0"/>
            </a:endParaRPr>
          </a:p>
        </p:txBody>
      </p:sp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CD7898F8-A90B-6E62-1A3D-96692527E472}"/>
              </a:ext>
            </a:extLst>
          </p:cNvPr>
          <p:cNvCxnSpPr>
            <a:cxnSpLocks/>
          </p:cNvCxnSpPr>
          <p:nvPr/>
        </p:nvCxnSpPr>
        <p:spPr>
          <a:xfrm>
            <a:off x="6234365" y="583776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F654029-976A-BF7C-82C3-342BC1417E76}"/>
              </a:ext>
            </a:extLst>
          </p:cNvPr>
          <p:cNvSpPr txBox="1"/>
          <p:nvPr/>
        </p:nvSpPr>
        <p:spPr>
          <a:xfrm>
            <a:off x="6440739" y="5886554"/>
            <a:ext cx="1529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avg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 temperature</a:t>
            </a:r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277205A4-8747-89BF-47E3-3039CC8761C4}"/>
              </a:ext>
            </a:extLst>
          </p:cNvPr>
          <p:cNvCxnSpPr>
            <a:cxnSpLocks/>
          </p:cNvCxnSpPr>
          <p:nvPr/>
        </p:nvCxnSpPr>
        <p:spPr>
          <a:xfrm>
            <a:off x="4098822" y="584988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29B96CB-B132-09A0-3592-EB0AD77B0CBB}"/>
              </a:ext>
            </a:extLst>
          </p:cNvPr>
          <p:cNvSpPr txBox="1"/>
          <p:nvPr/>
        </p:nvSpPr>
        <p:spPr>
          <a:xfrm>
            <a:off x="4305197" y="5898674"/>
            <a:ext cx="1149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getWeekSlot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B981455-94F6-E47B-023B-032E3BBF8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883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33378C2-9564-405E-B674-0C92F2779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 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8D4917-1D14-C461-A2BC-6ECDBD83AC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0" r="28204" b="1688"/>
          <a:stretch/>
        </p:blipFill>
        <p:spPr>
          <a:xfrm>
            <a:off x="1523408" y="1827270"/>
            <a:ext cx="9206143" cy="4182912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1B977A6-2579-1333-952F-B9294FBB0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1553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ED096B-3598-9C8F-02E9-975B23B0DA07}"/>
              </a:ext>
            </a:extLst>
          </p:cNvPr>
          <p:cNvSpPr txBox="1"/>
          <p:nvPr/>
        </p:nvSpPr>
        <p:spPr>
          <a:xfrm>
            <a:off x="1754819" y="1902327"/>
            <a:ext cx="8682361" cy="21236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weeklyResults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weeklyStatistics</a:t>
            </a:r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groupBy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longWindowed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KeyValue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valQ2),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Grouped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aggregate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::new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valQ2, aggregator)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aggregator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aggregator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updateRank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aggregator;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}, (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valQ2, valQ2s)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Materialized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  <a:p>
            <a:endParaRPr lang="it-IT" sz="110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weeklyResults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toStream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"q2-weekly"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Produced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Serdes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CustomSerdes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Q2Output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()));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C5DD8569-5AFB-B2CD-7B98-CECE25046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324" y="4247616"/>
            <a:ext cx="8521651" cy="654915"/>
          </a:xfrm>
        </p:spPr>
        <p:txBody>
          <a:bodyPr vert="horz" lIns="0" tIns="45720" rIns="0" bIns="45720" rtlCol="0" anchor="t">
            <a:normAutofit fontScale="85000" lnSpcReduction="10000"/>
          </a:bodyPr>
          <a:lstStyle/>
          <a:p>
            <a:r>
              <a:rPr lang="it-IT">
                <a:latin typeface="LM Mono 10" panose="00000509000000000000" pitchFamily="49" charset="0"/>
                <a:cs typeface="Calibri"/>
              </a:rPr>
              <a:t>&lt;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latin typeface="LM Mono 10" panose="00000509000000000000" pitchFamily="49" charset="0"/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LocationAggregator</a:t>
            </a:r>
            <a:r>
              <a:rPr lang="it-IT">
                <a:latin typeface="LM Mono 10" panose="00000509000000000000" pitchFamily="49" charset="0"/>
                <a:cs typeface="Calibri"/>
              </a:rPr>
              <a:t>&gt;</a:t>
            </a:r>
          </a:p>
          <a:p>
            <a:pPr lvl="1"/>
            <a:r>
              <a:rPr lang="it-IT" err="1">
                <a:latin typeface="LM Mono 10" panose="00000509000000000000" pitchFamily="49" charset="0"/>
                <a:cs typeface="Calibri"/>
              </a:rPr>
              <a:t>LocationAggregator</a:t>
            </a:r>
            <a:r>
              <a:rPr lang="it-IT">
                <a:latin typeface="LM Mono 10" panose="00000509000000000000" pitchFamily="49" charset="0"/>
                <a:cs typeface="Calibri"/>
              </a:rPr>
              <a:t> = {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Timestamp</a:t>
            </a:r>
            <a:r>
              <a:rPr lang="it-IT">
                <a:latin typeface="LM Mono 10" panose="00000509000000000000" pitchFamily="49" charset="0"/>
                <a:cs typeface="Calibri"/>
              </a:rPr>
              <a:t>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TreeMap</a:t>
            </a:r>
            <a:r>
              <a:rPr lang="it-IT">
                <a:latin typeface="LM Mono 10" panose="00000509000000000000" pitchFamily="49" charset="0"/>
                <a:cs typeface="Calibri"/>
              </a:rPr>
              <a:t>&lt;Double, Long&gt; , </a:t>
            </a:r>
            <a:r>
              <a:rPr lang="it-IT" err="1">
                <a:latin typeface="LM Mono 10" panose="00000509000000000000" pitchFamily="49" charset="0"/>
                <a:cs typeface="Calibri"/>
              </a:rPr>
              <a:t>TreeMap</a:t>
            </a:r>
            <a:r>
              <a:rPr lang="it-IT">
                <a:latin typeface="LM Mono 10" panose="00000509000000000000" pitchFamily="49" charset="0"/>
                <a:cs typeface="Calibri"/>
              </a:rPr>
              <a:t>&lt;Double, Long&gt;}</a:t>
            </a:r>
          </a:p>
        </p:txBody>
      </p:sp>
      <p:cxnSp>
        <p:nvCxnSpPr>
          <p:cNvPr id="7" name="Connettore a gomito 6">
            <a:extLst>
              <a:ext uri="{FF2B5EF4-FFF2-40B4-BE49-F238E27FC236}">
                <a16:creationId xmlns:a16="http://schemas.microsoft.com/office/drawing/2014/main" id="{12D7901F-067B-E649-4A0B-81D31E067836}"/>
              </a:ext>
            </a:extLst>
          </p:cNvPr>
          <p:cNvCxnSpPr>
            <a:cxnSpLocks/>
          </p:cNvCxnSpPr>
          <p:nvPr/>
        </p:nvCxnSpPr>
        <p:spPr>
          <a:xfrm flipV="1">
            <a:off x="5969251" y="4343855"/>
            <a:ext cx="346229" cy="217414"/>
          </a:xfrm>
          <a:prstGeom prst="bentConnector3">
            <a:avLst>
              <a:gd name="adj1" fmla="val 10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D591F35-9065-BD87-F82B-F18E31614D45}"/>
              </a:ext>
            </a:extLst>
          </p:cNvPr>
          <p:cNvSpPr txBox="1"/>
          <p:nvPr/>
        </p:nvSpPr>
        <p:spPr>
          <a:xfrm>
            <a:off x="6341128" y="4191644"/>
            <a:ext cx="203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Highest-5-MeanLocationList</a:t>
            </a:r>
          </a:p>
        </p:txBody>
      </p:sp>
      <p:cxnSp>
        <p:nvCxnSpPr>
          <p:cNvPr id="11" name="Connettore a gomito 10">
            <a:extLst>
              <a:ext uri="{FF2B5EF4-FFF2-40B4-BE49-F238E27FC236}">
                <a16:creationId xmlns:a16="http://schemas.microsoft.com/office/drawing/2014/main" id="{27C2ED88-0BD1-C33C-E3BE-E4CD038DC515}"/>
              </a:ext>
            </a:extLst>
          </p:cNvPr>
          <p:cNvCxnSpPr>
            <a:cxnSpLocks/>
          </p:cNvCxnSpPr>
          <p:nvPr/>
        </p:nvCxnSpPr>
        <p:spPr>
          <a:xfrm>
            <a:off x="7871749" y="480623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522296-886C-81ED-B3BA-A5341E6C06D2}"/>
              </a:ext>
            </a:extLst>
          </p:cNvPr>
          <p:cNvSpPr txBox="1"/>
          <p:nvPr/>
        </p:nvSpPr>
        <p:spPr>
          <a:xfrm>
            <a:off x="8078123" y="4855024"/>
            <a:ext cx="203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Lowest-5-MeanLocationList</a:t>
            </a:r>
          </a:p>
        </p:txBody>
      </p:sp>
      <p:cxnSp>
        <p:nvCxnSpPr>
          <p:cNvPr id="13" name="Connettore a gomito 12">
            <a:extLst>
              <a:ext uri="{FF2B5EF4-FFF2-40B4-BE49-F238E27FC236}">
                <a16:creationId xmlns:a16="http://schemas.microsoft.com/office/drawing/2014/main" id="{8F4549F4-ED29-10EF-9670-51E49D37238E}"/>
              </a:ext>
            </a:extLst>
          </p:cNvPr>
          <p:cNvCxnSpPr>
            <a:cxnSpLocks/>
          </p:cNvCxnSpPr>
          <p:nvPr/>
        </p:nvCxnSpPr>
        <p:spPr>
          <a:xfrm>
            <a:off x="4551655" y="4807516"/>
            <a:ext cx="273050" cy="190030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D13939-5912-1B35-ED9D-68B306C63BF9}"/>
              </a:ext>
            </a:extLst>
          </p:cNvPr>
          <p:cNvSpPr txBox="1"/>
          <p:nvPr/>
        </p:nvSpPr>
        <p:spPr>
          <a:xfrm>
            <a:off x="4758030" y="4856304"/>
            <a:ext cx="1149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err="1">
                <a:solidFill>
                  <a:schemeClr val="accent1"/>
                </a:solidFill>
                <a:latin typeface="LM Mono 10" panose="00000509000000000000" pitchFamily="49" charset="0"/>
              </a:rPr>
              <a:t>getWeekSlot</a:t>
            </a:r>
            <a:r>
              <a:rPr lang="it-IT" sz="1100">
                <a:solidFill>
                  <a:schemeClr val="accent1"/>
                </a:solidFill>
                <a:latin typeface="LM Mono 10" panose="00000509000000000000" pitchFamily="49" charset="0"/>
              </a:rPr>
              <a:t>()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E440611B-6230-6B28-2A81-1389E6276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2242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ED096B-3598-9C8F-02E9-975B23B0DA07}"/>
              </a:ext>
            </a:extLst>
          </p:cNvPr>
          <p:cNvSpPr txBox="1"/>
          <p:nvPr/>
        </p:nvSpPr>
        <p:spPr>
          <a:xfrm>
            <a:off x="2095130" y="1981320"/>
            <a:ext cx="8001740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LocationAggregator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Serializable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updateRank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it-IT" sz="11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updateTops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updateLows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(valQ2);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07D7367C-578C-1D28-31B5-351CE481A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103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KafkaStreams</a:t>
            </a:r>
            <a:r>
              <a:rPr lang="it-IT"/>
              <a:t> – Query2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1FE3852-27B0-ACBA-1003-35C6028AA550}"/>
              </a:ext>
            </a:extLst>
          </p:cNvPr>
          <p:cNvSpPr txBox="1"/>
          <p:nvPr/>
        </p:nvSpPr>
        <p:spPr>
          <a:xfrm>
            <a:off x="691716" y="2621086"/>
            <a:ext cx="5087647" cy="1446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updateTops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lowestTopMean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         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lowestTopMean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it-IT" sz="11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firstKey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6D49E2-6349-43CC-FDEA-7DCCE63C912C}"/>
              </a:ext>
            </a:extLst>
          </p:cNvPr>
          <p:cNvSpPr txBox="1"/>
          <p:nvPr/>
        </p:nvSpPr>
        <p:spPr>
          <a:xfrm>
            <a:off x="6126480" y="2621086"/>
            <a:ext cx="5087647" cy="14465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sz="11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updateLows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ValQ2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highestLowMean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highestLowMean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100" b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getMean_temp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getLocation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100" b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lowLocations</a:t>
            </a:r>
            <a:r>
              <a:rPr lang="it-IT" sz="1100" b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100" b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lastKey</a:t>
            </a:r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it-IT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99744E9-4296-7B90-5324-132783FFE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716" y="2284576"/>
            <a:ext cx="5087647" cy="290981"/>
          </a:xfrm>
        </p:spPr>
        <p:txBody>
          <a:bodyPr vert="horz" lIns="0" tIns="45720" rIns="0" bIns="45720" rtlCol="0" anchor="t">
            <a:normAutofit fontScale="77500" lnSpcReduction="20000"/>
          </a:bodyPr>
          <a:lstStyle/>
          <a:p>
            <a:r>
              <a:rPr lang="it-IT" sz="1600">
                <a:cs typeface="Calibri"/>
              </a:rPr>
              <a:t>Aggiornamento lista delle 5 location con temperatura media maggiore</a:t>
            </a: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9DD507F-A502-99B8-CA93-11C87CA48295}"/>
              </a:ext>
            </a:extLst>
          </p:cNvPr>
          <p:cNvSpPr txBox="1">
            <a:spLocks/>
          </p:cNvSpPr>
          <p:nvPr/>
        </p:nvSpPr>
        <p:spPr>
          <a:xfrm>
            <a:off x="6126480" y="2284576"/>
            <a:ext cx="4966911" cy="290981"/>
          </a:xfrm>
          <a:prstGeom prst="rect">
            <a:avLst/>
          </a:prstGeom>
        </p:spPr>
        <p:txBody>
          <a:bodyPr vert="horz" lIns="0" tIns="45720" rIns="0" bIns="45720" rtlCol="0" anchor="t">
            <a:normAutofit fontScale="77500" lnSpcReduction="2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>
                <a:cs typeface="Calibri"/>
              </a:rPr>
              <a:t>Aggiornamento lista delle 5 location con temperatura media minore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43EDBF5A-D9C0-0B57-241F-E463902F7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58204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Analisi</a:t>
            </a: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delle</a:t>
            </a:r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800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Prestazioni</a:t>
            </a:r>
            <a:endParaRPr lang="en-US" sz="8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15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Monitoraggio delle Prestazioni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426026" cy="299790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Per monitorare le prestazioni del sistema, si tengono traccia delle metriche di </a:t>
            </a:r>
            <a:r>
              <a:rPr lang="it-IT" b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e </a:t>
            </a:r>
            <a:r>
              <a:rPr lang="it-IT" b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.</a:t>
            </a:r>
          </a:p>
          <a:p>
            <a:pPr lvl="1"/>
            <a:r>
              <a:rPr lang="it-IT" dirty="0">
                <a:cs typeface="Calibri"/>
              </a:rPr>
              <a:t>Monitorate tramite un apposito script </a:t>
            </a:r>
            <a:r>
              <a:rPr lang="it-IT" dirty="0" err="1">
                <a:cs typeface="Calibri"/>
              </a:rPr>
              <a:t>python</a:t>
            </a:r>
            <a:r>
              <a:rPr lang="it-IT" dirty="0">
                <a:cs typeface="Calibri"/>
              </a:rPr>
              <a:t>. </a:t>
            </a:r>
          </a:p>
          <a:p>
            <a:pPr lvl="1"/>
            <a:r>
              <a:rPr lang="it-IT" dirty="0">
                <a:cs typeface="Calibri"/>
              </a:rPr>
              <a:t>Sfrutta le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REST API</a:t>
            </a:r>
            <a:r>
              <a:rPr lang="it-IT" dirty="0">
                <a:cs typeface="Calibri"/>
              </a:rPr>
              <a:t> di </a:t>
            </a:r>
            <a:r>
              <a:rPr lang="it-IT" dirty="0" err="1">
                <a:cs typeface="Calibri"/>
              </a:rPr>
              <a:t>flink</a:t>
            </a:r>
            <a:r>
              <a:rPr lang="it-IT" dirty="0">
                <a:cs typeface="Calibri"/>
              </a:rPr>
              <a:t> per richiedere periodicamente i valori desiderati.</a:t>
            </a:r>
          </a:p>
          <a:p>
            <a:r>
              <a:rPr lang="it-IT" dirty="0">
                <a:cs typeface="Calibri"/>
              </a:rPr>
              <a:t>La </a:t>
            </a:r>
            <a:r>
              <a:rPr lang="it-IT" b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misurata è intesa end-to-end, e si sfruttano i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LatencyMarker</a:t>
            </a:r>
            <a:r>
              <a:rPr lang="it-IT" dirty="0">
                <a:cs typeface="Calibri"/>
              </a:rPr>
              <a:t> di </a:t>
            </a:r>
            <a:r>
              <a:rPr lang="it-IT" dirty="0" err="1">
                <a:cs typeface="Calibri"/>
              </a:rPr>
              <a:t>flink</a:t>
            </a:r>
            <a:r>
              <a:rPr lang="it-IT" dirty="0">
                <a:cs typeface="Calibri"/>
              </a:rPr>
              <a:t>. </a:t>
            </a:r>
          </a:p>
          <a:p>
            <a:r>
              <a:rPr lang="it-IT" dirty="0">
                <a:cs typeface="Calibri"/>
              </a:rPr>
              <a:t>Lo script di monitoraggio periodicamente ottiene i valori della metrica interrogando il seguente URL, e salva i valori misurati su un csv</a:t>
            </a:r>
          </a:p>
          <a:p>
            <a:pPr lvl="1"/>
            <a:r>
              <a:rPr lang="it-IT" dirty="0">
                <a:cs typeface="Calibri"/>
              </a:rPr>
              <a:t>Restituisce media, varianza e percentili della latenza</a:t>
            </a:r>
          </a:p>
          <a:p>
            <a:pPr lvl="1"/>
            <a:endParaRPr lang="it-IT" dirty="0">
              <a:cs typeface="Calibri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54</a:t>
            </a:fld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8C7DE2-710A-A6DF-DA0D-2848C63E56A8}"/>
              </a:ext>
            </a:extLst>
          </p:cNvPr>
          <p:cNvSpPr txBox="1"/>
          <p:nvPr/>
        </p:nvSpPr>
        <p:spPr>
          <a:xfrm>
            <a:off x="965138" y="4952015"/>
            <a:ext cx="10247345" cy="276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it-IT" sz="1200" dirty="0">
                <a:latin typeface="LM Mono 10" panose="00000509000000000000" pitchFamily="49" charset="0"/>
                <a:cs typeface="Calibri"/>
              </a:rPr>
              <a:t>localhost:8081/jobs/&lt;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jobID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metrics?get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=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latency.source_id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.&lt;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KafkaID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&gt;.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operator_id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SinkID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&gt;.operator_subtask_index.0.latency_&lt;</a:t>
            </a:r>
            <a:r>
              <a:rPr lang="it-IT" sz="1200" dirty="0" err="1">
                <a:latin typeface="LM Mono 10" panose="00000509000000000000" pitchFamily="49" charset="0"/>
                <a:cs typeface="Calibri"/>
              </a:rPr>
              <a:t>statistic</a:t>
            </a:r>
            <a:r>
              <a:rPr lang="it-IT" sz="1200" dirty="0">
                <a:latin typeface="LM Mono 10" panose="00000509000000000000" pitchFamily="49" charset="0"/>
                <a:cs typeface="Calibri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360255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Monitoraggio delle Prestazioni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26026" cy="4368453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Il </a:t>
            </a:r>
            <a:r>
              <a:rPr lang="it-IT" b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 viene misurato in termini di </a:t>
            </a:r>
            <a:r>
              <a:rPr lang="it-IT" i="1" dirty="0">
                <a:cs typeface="Calibri"/>
              </a:rPr>
              <a:t>risultati prodotti al secondo</a:t>
            </a:r>
            <a:r>
              <a:rPr lang="it-IT" dirty="0">
                <a:cs typeface="Calibri"/>
              </a:rPr>
              <a:t>.</a:t>
            </a:r>
          </a:p>
          <a:p>
            <a:r>
              <a:rPr lang="it-IT" dirty="0">
                <a:cs typeface="Calibri"/>
              </a:rPr>
              <a:t>Si definisce un oggetto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Metric</a:t>
            </a:r>
            <a:r>
              <a:rPr lang="it-IT" dirty="0">
                <a:cs typeface="Calibri"/>
              </a:rPr>
              <a:t>, su cui viene invocato il metodo </a:t>
            </a:r>
            <a:r>
              <a:rPr lang="it-IT" dirty="0" err="1">
                <a:latin typeface="LM Mono 10" panose="00000509000000000000" pitchFamily="49" charset="0"/>
                <a:cs typeface="Calibri"/>
              </a:rPr>
              <a:t>markEvent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()</a:t>
            </a:r>
            <a:r>
              <a:rPr lang="it-IT" dirty="0">
                <a:cs typeface="Calibri"/>
              </a:rPr>
              <a:t> ogni volta che viene prodotto un nuovo risultato. </a:t>
            </a:r>
          </a:p>
          <a:p>
            <a:r>
              <a:rPr lang="it-IT" dirty="0">
                <a:cs typeface="Calibri"/>
              </a:rPr>
              <a:t>È stata definita la metrica user-</a:t>
            </a:r>
            <a:r>
              <a:rPr lang="it-IT" dirty="0" err="1">
                <a:cs typeface="Calibri"/>
              </a:rPr>
              <a:t>defined</a:t>
            </a:r>
            <a:r>
              <a:rPr lang="it-IT" dirty="0">
                <a:cs typeface="Calibri"/>
              </a:rPr>
              <a:t> </a:t>
            </a:r>
            <a:r>
              <a:rPr lang="it-IT" dirty="0">
                <a:latin typeface="LM Mono 10" panose="00000509000000000000" pitchFamily="49" charset="0"/>
                <a:cs typeface="Calibri"/>
              </a:rPr>
              <a:t>Throughput</a:t>
            </a:r>
            <a:r>
              <a:rPr lang="it-IT" dirty="0">
                <a:cs typeface="Calibri"/>
              </a:rPr>
              <a:t> su tutti gli operatori precedenti al nodo </a:t>
            </a:r>
            <a:r>
              <a:rPr lang="it-IT" dirty="0" err="1">
                <a:cs typeface="Calibri"/>
              </a:rPr>
              <a:t>sink</a:t>
            </a:r>
            <a:r>
              <a:rPr lang="it-IT" dirty="0">
                <a:cs typeface="Calibri"/>
              </a:rPr>
              <a:t> per la scrittura del csv. </a:t>
            </a:r>
          </a:p>
          <a:p>
            <a:r>
              <a:rPr lang="it-IT" dirty="0">
                <a:cs typeface="Calibri"/>
              </a:rPr>
              <a:t>Lo script di monitoraggio periodicamente ottiene i valori della metrica interrogando il seguente URL, e salva i valori misurati su un csv</a:t>
            </a: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55</a:t>
            </a:fld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F20EED-F542-C8E5-6931-142C6ED07BD6}"/>
              </a:ext>
            </a:extLst>
          </p:cNvPr>
          <p:cNvSpPr txBox="1"/>
          <p:nvPr/>
        </p:nvSpPr>
        <p:spPr>
          <a:xfrm>
            <a:off x="1891081" y="4445120"/>
            <a:ext cx="883842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sz="1400">
                <a:latin typeface="LM Mono 10" panose="00000509000000000000" pitchFamily="49" charset="0"/>
                <a:cs typeface="Calibri"/>
              </a:rPr>
              <a:t>localhost:8081/jobs/&lt;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jobID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vertices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/&lt;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operatorID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subtasks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/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metrics?get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=&lt;</a:t>
            </a:r>
            <a:r>
              <a:rPr lang="it-IT" sz="1400" err="1">
                <a:latin typeface="LM Mono 10" panose="00000509000000000000" pitchFamily="49" charset="0"/>
                <a:cs typeface="Calibri"/>
              </a:rPr>
              <a:t>operatorName</a:t>
            </a:r>
            <a:r>
              <a:rPr lang="it-IT" sz="1400">
                <a:latin typeface="LM Mono 10" panose="00000509000000000000" pitchFamily="49" charset="0"/>
                <a:cs typeface="Calibri"/>
              </a:rPr>
              <a:t>&gt;.Throughput</a:t>
            </a:r>
          </a:p>
        </p:txBody>
      </p:sp>
    </p:spTree>
    <p:extLst>
      <p:ext uri="{BB962C8B-B14F-4D97-AF65-F5344CB8AC3E}">
        <p14:creationId xmlns:p14="http://schemas.microsoft.com/office/powerpoint/2010/main" val="4145989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Numero di Task Slots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5"/>
            <a:ext cx="10058400" cy="2640002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dirty="0">
                <a:cs typeface="Calibri"/>
              </a:rPr>
              <a:t>Per individuare il numero ideale di task slot è stato utilizzato un approccio sperimentale.</a:t>
            </a:r>
          </a:p>
          <a:p>
            <a:r>
              <a:rPr lang="it-IT" dirty="0">
                <a:cs typeface="Calibri"/>
              </a:rPr>
              <a:t>Si valutano i valori di </a:t>
            </a:r>
            <a:r>
              <a:rPr lang="it-IT" i="1" dirty="0">
                <a:cs typeface="Calibri"/>
              </a:rPr>
              <a:t>throughput</a:t>
            </a:r>
            <a:r>
              <a:rPr lang="it-IT" dirty="0">
                <a:cs typeface="Calibri"/>
              </a:rPr>
              <a:t> e </a:t>
            </a:r>
            <a:r>
              <a:rPr lang="it-IT" i="1" dirty="0">
                <a:cs typeface="Calibri"/>
              </a:rPr>
              <a:t>latenza</a:t>
            </a:r>
            <a:r>
              <a:rPr lang="it-IT" dirty="0">
                <a:cs typeface="Calibri"/>
              </a:rPr>
              <a:t> al variare del grado di parallelismo utilizzato.</a:t>
            </a:r>
          </a:p>
          <a:p>
            <a:pPr lvl="1"/>
            <a:r>
              <a:rPr lang="it-IT" dirty="0">
                <a:cs typeface="Calibri"/>
              </a:rPr>
              <a:t>Throughput: andamento nel tempo</a:t>
            </a:r>
          </a:p>
          <a:p>
            <a:pPr lvl="1"/>
            <a:r>
              <a:rPr lang="it-IT" dirty="0">
                <a:cs typeface="Calibri"/>
              </a:rPr>
              <a:t>Latenza: media, varianza e 99° percentile restituiti direttamente dal sistema di monitoraggio</a:t>
            </a:r>
          </a:p>
          <a:p>
            <a:r>
              <a:rPr lang="it-IT" dirty="0">
                <a:cs typeface="Calibri"/>
              </a:rPr>
              <a:t>È stato valutato il comportamento della query 3, essendo quella più complessa.</a:t>
            </a:r>
          </a:p>
          <a:p>
            <a:r>
              <a:rPr lang="it-IT" dirty="0">
                <a:cs typeface="Calibri"/>
              </a:rPr>
              <a:t>Specifiche macchina locale: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56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4BDB613-CDC9-02FF-178F-598D33DB4CF2}"/>
              </a:ext>
            </a:extLst>
          </p:cNvPr>
          <p:cNvSpPr txBox="1"/>
          <p:nvPr/>
        </p:nvSpPr>
        <p:spPr>
          <a:xfrm>
            <a:off x="2067791" y="4390071"/>
            <a:ext cx="731520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AMD </a:t>
            </a:r>
            <a:r>
              <a:rPr lang="it-IT" sz="1800" b="1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Ryzen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5 5500U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with Radeon Graphics, @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6x2.10 GHz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it-IT" sz="1800" b="1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RAM 8GB DDR4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@ 1593.9 MHz, Linux 5.15.23-76051523-generic amd64 (</a:t>
            </a:r>
            <a:r>
              <a:rPr lang="it-IT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Pop!_OS</a:t>
            </a:r>
            <a:r>
              <a:rPr lang="it-IT" sz="1800" b="0" i="0" u="none" strike="noStrike" baseline="0" dirty="0">
                <a:solidFill>
                  <a:srgbClr val="000000"/>
                </a:solidFill>
                <a:latin typeface="Courier New" panose="02070309020205020404" pitchFamily="49" charset="0"/>
              </a:rPr>
              <a:t> by System76). </a:t>
            </a:r>
            <a:endParaRPr lang="it-IT" dirty="0">
              <a:latin typeface="LM Mono 10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582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Numero di Task Slots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29710"/>
            <a:ext cx="10058400" cy="737668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Sia per il throughput che per la latenza risulta ideale l’utilizzo di 3 task slots.</a:t>
            </a:r>
          </a:p>
          <a:p>
            <a:pPr marL="0" indent="0">
              <a:buNone/>
            </a:pPr>
            <a:endParaRPr lang="it-IT">
              <a:cs typeface="Calibri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F83DE1E-CE45-DBCE-FB26-9E5D819EF347}"/>
              </a:ext>
            </a:extLst>
          </p:cNvPr>
          <p:cNvGrpSpPr/>
          <p:nvPr/>
        </p:nvGrpSpPr>
        <p:grpSpPr>
          <a:xfrm>
            <a:off x="401076" y="2404946"/>
            <a:ext cx="5592465" cy="3601164"/>
            <a:chOff x="0" y="0"/>
            <a:chExt cx="3068955" cy="1937076"/>
          </a:xfrm>
        </p:grpSpPr>
        <p:sp>
          <p:nvSpPr>
            <p:cNvPr id="8" name="Casella di testo 6">
              <a:extLst>
                <a:ext uri="{FF2B5EF4-FFF2-40B4-BE49-F238E27FC236}">
                  <a16:creationId xmlns:a16="http://schemas.microsoft.com/office/drawing/2014/main" id="{C4C3C276-A118-C416-3830-0D2AAC93EF83}"/>
                </a:ext>
              </a:extLst>
            </p:cNvPr>
            <p:cNvSpPr txBox="1"/>
            <p:nvPr/>
          </p:nvSpPr>
          <p:spPr>
            <a:xfrm>
              <a:off x="903308" y="1830129"/>
              <a:ext cx="1152037" cy="106947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Throughput al variare del numero di task slots</a:t>
              </a:r>
            </a:p>
          </p:txBody>
        </p:sp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1103230F-55E6-65F3-163C-09B7D69A3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68955" cy="1819910"/>
            </a:xfrm>
            <a:prstGeom prst="rect">
              <a:avLst/>
            </a:prstGeom>
            <a:noFill/>
          </p:spPr>
        </p:pic>
      </p:grp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D17961E-6DB9-2358-F9F7-79E7B6FA4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57</a:t>
            </a:fld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57F87AE3-F19E-AF6C-3877-18919FB7A4E5}"/>
              </a:ext>
            </a:extLst>
          </p:cNvPr>
          <p:cNvGrpSpPr/>
          <p:nvPr/>
        </p:nvGrpSpPr>
        <p:grpSpPr>
          <a:xfrm>
            <a:off x="6291767" y="2408743"/>
            <a:ext cx="5370561" cy="3597367"/>
            <a:chOff x="0" y="0"/>
            <a:chExt cx="3037205" cy="1942595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2F48963-6271-5252-B7BE-727AAB15C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37205" cy="1821815"/>
            </a:xfrm>
            <a:prstGeom prst="rect">
              <a:avLst/>
            </a:prstGeom>
            <a:noFill/>
          </p:spPr>
        </p:pic>
        <p:sp>
          <p:nvSpPr>
            <p:cNvPr id="12" name="Casella di testo 27">
              <a:extLst>
                <a:ext uri="{FF2B5EF4-FFF2-40B4-BE49-F238E27FC236}">
                  <a16:creationId xmlns:a16="http://schemas.microsoft.com/office/drawing/2014/main" id="{49594EA1-8B45-EFD2-C14D-34A7B8F81D8B}"/>
                </a:ext>
              </a:extLst>
            </p:cNvPr>
            <p:cNvSpPr txBox="1"/>
            <p:nvPr/>
          </p:nvSpPr>
          <p:spPr>
            <a:xfrm>
              <a:off x="1115262" y="1835230"/>
              <a:ext cx="1187227" cy="10736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Latenza al variare del numero di task slots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739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9894570" cy="3200719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800" dirty="0">
                <a:cs typeface="Calibri"/>
              </a:rPr>
              <a:t>Per l’analisi delle prestazioni sono state eseguite diverse ripetizioni delle Query</a:t>
            </a:r>
          </a:p>
          <a:p>
            <a:r>
              <a:rPr lang="it-IT" sz="2800" dirty="0">
                <a:cs typeface="Calibri"/>
              </a:rPr>
              <a:t>Si valuta la media del throughput e della latenza di ogni ripetizione</a:t>
            </a:r>
          </a:p>
          <a:p>
            <a:r>
              <a:rPr lang="it-IT" sz="2800" dirty="0">
                <a:cs typeface="Calibri"/>
              </a:rPr>
              <a:t>L’ambiente di esecuzione viene resettato ad ogni </a:t>
            </a:r>
            <a:r>
              <a:rPr lang="it-IT" sz="2800" dirty="0" err="1">
                <a:cs typeface="Calibri"/>
              </a:rPr>
              <a:t>run</a:t>
            </a:r>
            <a:r>
              <a:rPr lang="it-IT" sz="2800" dirty="0">
                <a:cs typeface="Calibri"/>
              </a:rPr>
              <a:t>, ripristinando anche la sorgente data stream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28C285-843C-7AEF-E632-145A911A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609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 - Throughput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77" y="2118699"/>
            <a:ext cx="5431766" cy="135255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 dirty="0">
                <a:cs typeface="Calibri"/>
              </a:rPr>
              <a:t>Nel grafico valutiamo il throughput massimo raggiunto in </a:t>
            </a:r>
            <a:r>
              <a:rPr lang="it-IT" sz="2400" dirty="0" err="1">
                <a:cs typeface="Calibri"/>
              </a:rPr>
              <a:t>Flink</a:t>
            </a:r>
            <a:r>
              <a:rPr lang="it-IT" sz="2400" dirty="0">
                <a:cs typeface="Calibri"/>
              </a:rPr>
              <a:t> nell’esecuzione delle tre diverse query.</a:t>
            </a: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7E09E11-8D26-5022-335A-7897D8C15A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375" y="2118699"/>
            <a:ext cx="4764345" cy="3298308"/>
          </a:xfrm>
          <a:prstGeom prst="rect">
            <a:avLst/>
          </a:prstGeom>
          <a:noFill/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59</a:t>
            </a:fld>
            <a:endParaRPr lang="it-IT"/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FF2F3C7B-B2AA-9D53-15D3-4885978D07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91757"/>
              </p:ext>
            </p:extLst>
          </p:nvPr>
        </p:nvGraphicFramePr>
        <p:xfrm>
          <a:off x="1944627" y="3289176"/>
          <a:ext cx="3095266" cy="957353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599221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496045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>
                          <a:effectLst/>
                        </a:rPr>
                        <a:t>Query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Throughput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4462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>
                          <a:effectLst/>
                        </a:rPr>
                        <a:t>46.6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4A17E78E-DFE9-6BF1-34BD-3D8E95BEA49C}"/>
              </a:ext>
            </a:extLst>
          </p:cNvPr>
          <p:cNvSpPr txBox="1"/>
          <p:nvPr/>
        </p:nvSpPr>
        <p:spPr>
          <a:xfrm>
            <a:off x="772142" y="4607764"/>
            <a:ext cx="555823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>
                <a:cs typeface="Calibri"/>
              </a:rPr>
              <a:t>NOTA: </a:t>
            </a:r>
            <a:r>
              <a:rPr lang="it-IT" i="1" dirty="0">
                <a:cs typeface="Calibri"/>
              </a:rPr>
              <a:t>Il numero di risultati prodotti al secondo, dipende anche dal numero di risultati che ogni query dovrà produrre.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Calibri"/>
              </a:rPr>
              <a:t>Q1 fornisce una riga per ogni </a:t>
            </a:r>
            <a:r>
              <a:rPr lang="it-IT" sz="1400" dirty="0" err="1">
                <a:cs typeface="Calibri"/>
              </a:rPr>
              <a:t>sensor</a:t>
            </a:r>
            <a:r>
              <a:rPr lang="it-IT" sz="1400" dirty="0">
                <a:cs typeface="Calibri"/>
              </a:rPr>
              <a:t> ID</a:t>
            </a:r>
            <a:endParaRPr lang="it-IT" sz="12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cs typeface="Calibri"/>
              </a:rPr>
              <a:t>Q2 e Q3 forniscono una riga per ogni time window</a:t>
            </a:r>
          </a:p>
        </p:txBody>
      </p:sp>
    </p:spTree>
    <p:extLst>
      <p:ext uri="{BB962C8B-B14F-4D97-AF65-F5344CB8AC3E}">
        <p14:creationId xmlns:p14="http://schemas.microsoft.com/office/powerpoint/2010/main" val="1984448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Architettura - </a:t>
            </a:r>
            <a:r>
              <a:rPr lang="it-IT" err="1"/>
              <a:t>Flink</a:t>
            </a:r>
            <a:r>
              <a:rPr lang="it-IT"/>
              <a:t> Setup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240367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utilizza un’immagine </a:t>
            </a:r>
            <a:r>
              <a:rPr lang="it-IT" err="1">
                <a:cs typeface="Calibri"/>
              </a:rPr>
              <a:t>docker</a:t>
            </a:r>
            <a:r>
              <a:rPr lang="it-IT">
                <a:cs typeface="Calibri"/>
              </a:rPr>
              <a:t> per il </a:t>
            </a:r>
            <a:r>
              <a:rPr lang="it-IT" b="1" err="1">
                <a:cs typeface="Calibri"/>
              </a:rPr>
              <a:t>jobmanager</a:t>
            </a:r>
            <a:r>
              <a:rPr lang="it-IT">
                <a:cs typeface="Calibri"/>
              </a:rPr>
              <a:t>, ed un’altra immagine </a:t>
            </a:r>
            <a:r>
              <a:rPr lang="it-IT" err="1">
                <a:cs typeface="Calibri"/>
              </a:rPr>
              <a:t>docker</a:t>
            </a:r>
            <a:r>
              <a:rPr lang="it-IT">
                <a:cs typeface="Calibri"/>
              </a:rPr>
              <a:t> per il </a:t>
            </a:r>
            <a:r>
              <a:rPr lang="it-IT" b="1" err="1">
                <a:cs typeface="Calibri"/>
              </a:rPr>
              <a:t>taskmanager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Si è deciso di utilizzare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, ognuno con massimo 12 task slot assegnabili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6BDEB6D-FF57-74AC-7CA4-0A8AC0293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14"/>
          <a:stretch/>
        </p:blipFill>
        <p:spPr>
          <a:xfrm>
            <a:off x="3422877" y="3194473"/>
            <a:ext cx="5057775" cy="26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91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Analisi performance – </a:t>
            </a:r>
            <a:r>
              <a:rPr lang="it-IT" err="1"/>
              <a:t>Response</a:t>
            </a:r>
            <a:r>
              <a:rPr lang="it-IT"/>
              <a:t> Time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4AE95F4-C1BC-4155-B0A5-86842C464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5107577" cy="1961156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 sz="2400" dirty="0">
                <a:cs typeface="Calibri"/>
              </a:rPr>
              <a:t>Per effettuare un confronto prestazionale tra le query, è stato </a:t>
            </a:r>
            <a:r>
              <a:rPr lang="it-IT" sz="2400" i="1" dirty="0">
                <a:cs typeface="Calibri"/>
              </a:rPr>
              <a:t>stimato</a:t>
            </a:r>
            <a:r>
              <a:rPr lang="it-IT" sz="2400" dirty="0">
                <a:cs typeface="Calibri"/>
              </a:rPr>
              <a:t> il </a:t>
            </a:r>
            <a:r>
              <a:rPr lang="it-IT" sz="2400" b="1" dirty="0">
                <a:cs typeface="Calibri"/>
              </a:rPr>
              <a:t>tempo medio di risposta</a:t>
            </a:r>
            <a:r>
              <a:rPr lang="it-IT" sz="2400" dirty="0">
                <a:cs typeface="Calibri"/>
              </a:rPr>
              <a:t> a partire dal throughput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60</a:t>
            </a:fld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597730F-D4F0-7F61-FA07-A50EA503FAA4}"/>
              </a:ext>
            </a:extLst>
          </p:cNvPr>
          <p:cNvGrpSpPr/>
          <p:nvPr/>
        </p:nvGrpSpPr>
        <p:grpSpPr>
          <a:xfrm>
            <a:off x="6502555" y="2228072"/>
            <a:ext cx="4709928" cy="3374383"/>
            <a:chOff x="0" y="0"/>
            <a:chExt cx="3057525" cy="2190784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7A6F06A8-8895-5E4C-9115-7D84C0AFE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57525" cy="2072640"/>
            </a:xfrm>
            <a:prstGeom prst="rect">
              <a:avLst/>
            </a:prstGeom>
            <a:noFill/>
          </p:spPr>
        </p:pic>
        <p:sp>
          <p:nvSpPr>
            <p:cNvPr id="12" name="Casella di testo 44">
              <a:extLst>
                <a:ext uri="{FF2B5EF4-FFF2-40B4-BE49-F238E27FC236}">
                  <a16:creationId xmlns:a16="http://schemas.microsoft.com/office/drawing/2014/main" id="{64887678-DFB4-D67A-7373-D8C75302D5E3}"/>
                </a:ext>
              </a:extLst>
            </p:cNvPr>
            <p:cNvSpPr txBox="1"/>
            <p:nvPr/>
          </p:nvSpPr>
          <p:spPr>
            <a:xfrm>
              <a:off x="987648" y="2072640"/>
              <a:ext cx="1082164" cy="11814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it-IT" sz="700" b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Confronto tempi di risposta query </a:t>
              </a:r>
              <a:r>
                <a:rPr lang="it-IT" sz="700" b="1" err="1">
                  <a:effectLst/>
                  <a:latin typeface="Linux Libertine"/>
                  <a:ea typeface="Calibri" panose="020F0502020204030204" pitchFamily="34" charset="0"/>
                  <a:cs typeface="Calibri" panose="020F0502020204030204" pitchFamily="34" charset="0"/>
                </a:rPr>
                <a:t>Flink</a:t>
              </a:r>
              <a:endParaRPr lang="it-IT" sz="700" b="1">
                <a:effectLst/>
                <a:latin typeface="Linux Libertine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1B31F4A6-0AC6-CA13-FA9E-53C14203F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983359"/>
              </p:ext>
            </p:extLst>
          </p:nvPr>
        </p:nvGraphicFramePr>
        <p:xfrm>
          <a:off x="1265021" y="4315322"/>
          <a:ext cx="4772092" cy="1443564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378046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044000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378046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Query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dirty="0" err="1">
                          <a:effectLst/>
                        </a:rPr>
                        <a:t>Response</a:t>
                      </a:r>
                      <a:r>
                        <a:rPr lang="it-IT" sz="1300" u="none" strike="noStrike" dirty="0">
                          <a:effectLst/>
                        </a:rPr>
                        <a:t> Time[s]</a:t>
                      </a:r>
                      <a:endParaRPr lang="it-IT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13.75124321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18.12880768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36089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15.96566524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46.6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A1D548-B7D2-69E4-A861-3676F2753C34}"/>
                  </a:ext>
                </a:extLst>
              </p:cNvPr>
              <p:cNvSpPr txBox="1"/>
              <p:nvPr/>
            </p:nvSpPr>
            <p:spPr>
              <a:xfrm>
                <a:off x="490147" y="3363395"/>
                <a:ext cx="6097554" cy="6139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it-IT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it-IT" sz="160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𝑇𝑠</m:t>
                          </m:r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it-IT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𝑟𝑖𝑠𝑢𝑙𝑡𝑎𝑡𝑖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𝑎𝑡𝑡𝑒𝑠𝑖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e>
                              </m:d>
                            </m:num>
                            <m:den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𝑡h𝑟𝑜𝑢𝑔h𝑝𝑢𝑡</m:t>
                              </m:r>
                              <m:r>
                                <a:rPr lang="it-IT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𝑟𝑒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den>
                          </m:f>
                          <m:r>
                            <a:rPr lang="it-IT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eqArr>
                    </m:oMath>
                  </m:oMathPara>
                </a14:m>
                <a:endParaRPr lang="it-IT" sz="160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B5A1D548-B7D2-69E4-A861-3676F2753C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47" y="3363395"/>
                <a:ext cx="6097554" cy="6139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86107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Flink</a:t>
            </a:r>
            <a:r>
              <a:rPr lang="it-IT"/>
              <a:t> vs Kafka Streams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61</a:t>
            </a:fld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595CCB9-8CF6-10DF-D78D-D82677CF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23995"/>
            <a:ext cx="4735349" cy="1874577"/>
          </a:xfrm>
        </p:spPr>
        <p:txBody>
          <a:bodyPr>
            <a:normAutofit/>
          </a:bodyPr>
          <a:lstStyle/>
          <a:p>
            <a:r>
              <a:rPr lang="it-IT" dirty="0"/>
              <a:t>Kafka Streams è più orientato all’</a:t>
            </a:r>
            <a:r>
              <a:rPr lang="it-IT" i="1" dirty="0"/>
              <a:t>affidabilità</a:t>
            </a:r>
            <a:r>
              <a:rPr lang="it-IT" dirty="0"/>
              <a:t> e alla </a:t>
            </a:r>
            <a:r>
              <a:rPr lang="it-IT" i="1" dirty="0"/>
              <a:t>fault-</a:t>
            </a:r>
            <a:r>
              <a:rPr lang="it-IT" i="1" dirty="0" err="1"/>
              <a:t>tolerance</a:t>
            </a:r>
            <a:r>
              <a:rPr lang="it-IT" dirty="0"/>
              <a:t>. </a:t>
            </a:r>
          </a:p>
          <a:p>
            <a:r>
              <a:rPr lang="it-IT" dirty="0"/>
              <a:t>Risulta poco efficiente nel caso di operazioni con stato.</a:t>
            </a:r>
          </a:p>
          <a:p>
            <a:pPr lvl="1"/>
            <a:r>
              <a:rPr lang="it-IT" dirty="0">
                <a:latin typeface="LM Mono 10" panose="00000509000000000000" pitchFamily="49" charset="0"/>
              </a:rPr>
              <a:t>Aggregate()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D69BA37-6890-DCC3-D260-B5C493BD56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531" y="2121352"/>
            <a:ext cx="5115189" cy="2999289"/>
          </a:xfrm>
          <a:prstGeom prst="rect">
            <a:avLst/>
          </a:prstGeom>
          <a:noFill/>
        </p:spPr>
      </p:pic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4B9CDA12-11B6-2CCD-E693-769EB4EFDC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607626"/>
              </p:ext>
            </p:extLst>
          </p:nvPr>
        </p:nvGraphicFramePr>
        <p:xfrm>
          <a:off x="1528372" y="4232331"/>
          <a:ext cx="3873164" cy="705752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450582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450582">
                  <a:extLst>
                    <a:ext uri="{9D8B030D-6E8A-4147-A177-3AD203B41FA5}">
                      <a16:colId xmlns:a16="http://schemas.microsoft.com/office/drawing/2014/main" val="1889254662"/>
                    </a:ext>
                  </a:extLst>
                </a:gridCol>
              </a:tblGrid>
              <a:tr h="206175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Query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Flink [rec/s]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KafkaStreams[rec/s]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4462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83.42621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51601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Q2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41.0396543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3.671889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</a:tbl>
          </a:graphicData>
        </a:graphic>
      </p:graphicFrame>
      <p:sp>
        <p:nvSpPr>
          <p:cNvPr id="7" name="Segnaposto contenuto 5">
            <a:extLst>
              <a:ext uri="{FF2B5EF4-FFF2-40B4-BE49-F238E27FC236}">
                <a16:creationId xmlns:a16="http://schemas.microsoft.com/office/drawing/2014/main" id="{C90953FD-8B7F-C3FA-E502-89EFD2250D81}"/>
              </a:ext>
            </a:extLst>
          </p:cNvPr>
          <p:cNvSpPr txBox="1">
            <a:spLocks/>
          </p:cNvSpPr>
          <p:nvPr/>
        </p:nvSpPr>
        <p:spPr>
          <a:xfrm>
            <a:off x="1115568" y="5304493"/>
            <a:ext cx="5115189" cy="62385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NOTA: Kafka Streams calcola la latenza end-to-end come differenza tra </a:t>
            </a:r>
            <a:r>
              <a:rPr lang="it-IT" sz="1600" i="1" dirty="0" err="1"/>
              <a:t>timestamp</a:t>
            </a:r>
            <a:r>
              <a:rPr lang="it-IT" sz="1600" i="1" dirty="0"/>
              <a:t> di processamento ed Event Time</a:t>
            </a:r>
            <a:endParaRPr lang="it-IT" sz="1600" i="1" dirty="0">
              <a:latin typeface="LM Mono 10" panose="00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1818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62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512731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13.75124321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470.86665174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2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33.98461923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0.29425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16" name="Grafico 15">
            <a:extLst>
              <a:ext uri="{FF2B5EF4-FFF2-40B4-BE49-F238E27FC236}">
                <a16:creationId xmlns:a16="http://schemas.microsoft.com/office/drawing/2014/main" id="{7266F71B-BE10-2588-496D-113CCA4415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0937959"/>
              </p:ext>
            </p:extLst>
          </p:nvPr>
        </p:nvGraphicFramePr>
        <p:xfrm>
          <a:off x="694952" y="2236980"/>
          <a:ext cx="5362398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1179388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63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474665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18.12880768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41.0397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18.30878237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1.69318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26.81485456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0.18646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AD52AA13-86CA-4AD7-9765-668B4CEE9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4367491"/>
              </p:ext>
            </p:extLst>
          </p:nvPr>
        </p:nvGraphicFramePr>
        <p:xfrm>
          <a:off x="610774" y="2114368"/>
          <a:ext cx="5361805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62567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Confronto Finestre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6D46BF-6A1A-816C-0224-4E77BC0CB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64</a:t>
            </a:fld>
            <a:endParaRPr lang="it-IT"/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D825D29E-7051-F2B5-2856-2F7A3F25B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156874"/>
              </p:ext>
            </p:extLst>
          </p:nvPr>
        </p:nvGraphicFramePr>
        <p:xfrm>
          <a:off x="6219422" y="3226670"/>
          <a:ext cx="5277626" cy="1217651"/>
        </p:xfrm>
        <a:graphic>
          <a:graphicData uri="http://schemas.openxmlformats.org/drawingml/2006/table">
            <a:tbl>
              <a:tblPr firstRow="1" firstCol="1">
                <a:tableStyleId>{5FD0F851-EC5A-4D38-B0AD-8093EC10F338}</a:tableStyleId>
              </a:tblPr>
              <a:tblGrid>
                <a:gridCol w="1074970">
                  <a:extLst>
                    <a:ext uri="{9D8B030D-6E8A-4147-A177-3AD203B41FA5}">
                      <a16:colId xmlns:a16="http://schemas.microsoft.com/office/drawing/2014/main" val="598152167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74986623"/>
                    </a:ext>
                  </a:extLst>
                </a:gridCol>
                <a:gridCol w="1154596">
                  <a:extLst>
                    <a:ext uri="{9D8B030D-6E8A-4147-A177-3AD203B41FA5}">
                      <a16:colId xmlns:a16="http://schemas.microsoft.com/office/drawing/2014/main" val="4252096820"/>
                    </a:ext>
                  </a:extLst>
                </a:gridCol>
                <a:gridCol w="1524030">
                  <a:extLst>
                    <a:ext uri="{9D8B030D-6E8A-4147-A177-3AD203B41FA5}">
                      <a16:colId xmlns:a16="http://schemas.microsoft.com/office/drawing/2014/main" val="3488045937"/>
                    </a:ext>
                  </a:extLst>
                </a:gridCol>
              </a:tblGrid>
              <a:tr h="36593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Window Duration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 err="1">
                          <a:effectLst/>
                        </a:rPr>
                        <a:t>Response</a:t>
                      </a:r>
                      <a:r>
                        <a:rPr lang="it-IT" sz="1300" u="none" strike="noStrike">
                          <a:effectLst/>
                        </a:rPr>
                        <a:t> Time[s]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#Expected Results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Throughput [rec/s]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314469416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Hour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15.96566524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u="none" strike="noStrike">
                          <a:effectLst/>
                        </a:rPr>
                        <a:t>46.6</a:t>
                      </a:r>
                      <a:endParaRPr lang="it-IT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4193462202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17.22222222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821494091"/>
                  </a:ext>
                </a:extLst>
              </a:tr>
              <a:tr h="2700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1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Month</a:t>
                      </a:r>
                      <a:endParaRPr lang="it-IT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11411" marR="11411" marT="1141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3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</a:t>
                      </a:r>
                    </a:p>
                  </a:txBody>
                  <a:tcPr marL="11411" marR="11411" marT="11411" marB="0" anchor="ctr"/>
                </a:tc>
                <a:extLst>
                  <a:ext uri="{0D108BD9-81ED-4DB2-BD59-A6C34878D82A}">
                    <a16:rowId xmlns:a16="http://schemas.microsoft.com/office/drawing/2014/main" val="2736025160"/>
                  </a:ext>
                </a:extLst>
              </a:tr>
            </a:tbl>
          </a:graphicData>
        </a:graphic>
      </p:graphicFrame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927ED0C2-F127-47C3-96C5-18ECEBD936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6075918"/>
              </p:ext>
            </p:extLst>
          </p:nvPr>
        </p:nvGraphicFramePr>
        <p:xfrm>
          <a:off x="610182" y="2114368"/>
          <a:ext cx="5362397" cy="34422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54765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4AE95F4-C1BC-4155-B0A5-86842C464C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19396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r>
                  <a:rPr lang="it-IT" sz="2400" b="1" dirty="0">
                    <a:cs typeface="Calibri"/>
                  </a:rPr>
                  <a:t>Punti di forza</a:t>
                </a:r>
              </a:p>
              <a:p>
                <a:pPr lvl="1"/>
                <a:r>
                  <a:rPr lang="it-IT" sz="2000" dirty="0" err="1">
                    <a:cs typeface="Calibri"/>
                  </a:rPr>
                  <a:t>Flink</a:t>
                </a:r>
                <a:r>
                  <a:rPr lang="it-IT" sz="2000" dirty="0">
                    <a:cs typeface="Calibri"/>
                  </a:rPr>
                  <a:t> riesce a computare molto efficientemente i risultati in parallelo restituendoli in tempi ragionevolmente brevi </a:t>
                </a:r>
                <a14:m>
                  <m:oMath xmlns:m="http://schemas.openxmlformats.org/officeDocument/2006/math">
                    <m:r>
                      <a:rPr lang="it-IT" sz="20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~</m:t>
                    </m:r>
                    <m:r>
                      <a:rPr lang="it-IT" sz="20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(1</m:t>
                    </m:r>
                  </m:oMath>
                </a14:m>
                <a:r>
                  <a:rPr lang="it-IT" sz="2000" dirty="0">
                    <a:latin typeface="LM Mono 10" panose="00000509000000000000" pitchFamily="49" charset="0"/>
                    <a:cs typeface="Calibri"/>
                  </a:rPr>
                  <a:t>3sec – 35sec)</a:t>
                </a:r>
                <a:r>
                  <a:rPr lang="it-IT" sz="2000" dirty="0">
                    <a:cs typeface="Calibri"/>
                  </a:rPr>
                  <a:t>, a seconda della query in esame</a:t>
                </a:r>
              </a:p>
              <a:p>
                <a:pPr lvl="1"/>
                <a:r>
                  <a:rPr lang="it-IT" sz="2000" dirty="0">
                    <a:cs typeface="Calibri"/>
                  </a:rPr>
                  <a:t>Applicazione robusta a possibili malformazioni dei dati generati dalle sorgenti</a:t>
                </a:r>
              </a:p>
              <a:p>
                <a:pPr lvl="1"/>
                <a:r>
                  <a:rPr lang="it-IT" sz="2000" dirty="0">
                    <a:cs typeface="Calibri"/>
                  </a:rPr>
                  <a:t>Monitoraggio effettuato tramite REST API, permettendo di individuare colli di bottiglia anche in uno scenario reale su stream </a:t>
                </a:r>
                <a:r>
                  <a:rPr lang="it-IT" sz="2000" i="1" dirty="0" err="1">
                    <a:cs typeface="Calibri"/>
                  </a:rPr>
                  <a:t>unbounded</a:t>
                </a:r>
                <a:endParaRPr lang="it-IT" sz="2000" i="1" dirty="0">
                  <a:cs typeface="Calibri"/>
                </a:endParaRPr>
              </a:p>
              <a:p>
                <a:r>
                  <a:rPr lang="it-IT" sz="2400" b="1" dirty="0">
                    <a:cs typeface="Calibri"/>
                  </a:rPr>
                  <a:t>Limitazioni</a:t>
                </a: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presenta un throughput notevolmente inferiore rispetto al framework </a:t>
                </a:r>
                <a:r>
                  <a:rPr lang="it-IT" sz="2000" dirty="0" err="1">
                    <a:cs typeface="Calibri"/>
                  </a:rPr>
                  <a:t>Flink</a:t>
                </a:r>
                <a:endParaRPr lang="it-IT" sz="2000" dirty="0">
                  <a:cs typeface="Calibri"/>
                </a:endParaRP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altamente vincolato all’utilizzo di Kafka come sorgente dati</a:t>
                </a:r>
              </a:p>
              <a:p>
                <a:pPr lvl="1"/>
                <a:r>
                  <a:rPr lang="it-IT" sz="2000" i="1" dirty="0" err="1">
                    <a:cs typeface="Calibri"/>
                  </a:rPr>
                  <a:t>KafkaStreams</a:t>
                </a:r>
                <a:r>
                  <a:rPr lang="it-IT" sz="2000" dirty="0">
                    <a:cs typeface="Calibri"/>
                  </a:rPr>
                  <a:t> non offre una misurazione della latenza end-to-end in uno scenario DSP simulato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4AE95F4-C1BC-4155-B0A5-86842C464C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19396"/>
              </a:xfrm>
              <a:blipFill>
                <a:blip r:embed="rId2"/>
                <a:stretch>
                  <a:fillRect l="-1697" t="-1977" r="-7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F73AAF-AC0C-8BBB-F7B1-C3AF410E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2029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AE687D9-5C9C-4191-9DCA-27D2EB404C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Grazie per l’attenzione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9B67753D-386C-4200-AC58-32B7A41168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it-IT"/>
              <a:t>Danilo Dell’Orco</a:t>
            </a:r>
          </a:p>
          <a:p>
            <a:r>
              <a:rPr lang="it-IT"/>
              <a:t>Jacopo Fabi</a:t>
            </a:r>
          </a:p>
          <a:p>
            <a:r>
              <a:rPr lang="it-IT">
                <a:cs typeface="Calibri Light" panose="020F0302020204030204"/>
              </a:rPr>
              <a:t>Michele Salvatori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BF0851A-19D0-C426-4941-DCFA973A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682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05" y="286603"/>
            <a:ext cx="10058400" cy="1450757"/>
          </a:xfrm>
        </p:spPr>
        <p:txBody>
          <a:bodyPr/>
          <a:lstStyle/>
          <a:p>
            <a:r>
              <a:rPr lang="it-IT"/>
              <a:t>Architettura - </a:t>
            </a:r>
            <a:r>
              <a:rPr lang="it-IT" err="1"/>
              <a:t>Flink</a:t>
            </a:r>
            <a:r>
              <a:rPr lang="it-IT"/>
              <a:t> Setup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CA416FA-8AB9-54B2-1375-AE8E6EA83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7</a:t>
            </a:fld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47E8D0B2-0E1F-92FC-ED8E-900265E4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3802591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it-IT">
                <a:cs typeface="Calibri"/>
              </a:rPr>
              <a:t>Si è visto sperimentalmente che il </a:t>
            </a:r>
            <a:r>
              <a:rPr lang="it-IT" err="1">
                <a:cs typeface="Calibri"/>
              </a:rPr>
              <a:t>jobmanager</a:t>
            </a:r>
            <a:r>
              <a:rPr lang="it-IT">
                <a:cs typeface="Calibri"/>
              </a:rPr>
              <a:t> tende a schedulare il più possibile i task su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.</a:t>
            </a:r>
          </a:p>
          <a:p>
            <a:r>
              <a:rPr lang="it-IT">
                <a:cs typeface="Calibri"/>
              </a:rPr>
              <a:t>Considerando il grado di parallelismo richiesto dall’applicazione non è stato necessario l’utilizzo di più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. </a:t>
            </a:r>
          </a:p>
          <a:p>
            <a:r>
              <a:rPr lang="it-IT">
                <a:cs typeface="Calibri"/>
              </a:rPr>
              <a:t>Inoltre, negli scenari reali tipicamente si utilizza un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 per ogni server fisico, quindi un unico </a:t>
            </a:r>
            <a:r>
              <a:rPr lang="it-IT" err="1">
                <a:cs typeface="Calibri"/>
              </a:rPr>
              <a:t>taskmanager</a:t>
            </a:r>
            <a:r>
              <a:rPr lang="it-IT">
                <a:cs typeface="Calibri"/>
              </a:rPr>
              <a:t> nel nostro ambiente locale</a:t>
            </a:r>
          </a:p>
        </p:txBody>
      </p:sp>
    </p:spTree>
    <p:extLst>
      <p:ext uri="{BB962C8B-B14F-4D97-AF65-F5344CB8AC3E}">
        <p14:creationId xmlns:p14="http://schemas.microsoft.com/office/powerpoint/2010/main" val="233918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Kafka Producer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329A21-C5A4-F25E-3CFF-FD924F1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E1C6A4-2AD0-46FD-8BB0-3161A7FCDC49}" type="slidenum">
              <a:rPr lang="en-US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2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04272E-773D-48D5-AADB-833260E6C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Kafka Producer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39FD52D-ED8A-3E84-AF9B-C90062BF8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1C6A4-2AD0-46FD-8BB0-3161A7FCDC49}" type="slidenum">
              <a:rPr lang="it-IT" smtClean="0"/>
              <a:t>9</a:t>
            </a:fld>
            <a:endParaRPr lang="it-IT"/>
          </a:p>
        </p:txBody>
      </p:sp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AFE5209-6305-7D62-339D-77A40DC35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283" y="3132075"/>
            <a:ext cx="7883434" cy="2679676"/>
          </a:xfrm>
          <a:prstGeom prst="rect">
            <a:avLst/>
          </a:prstGeom>
        </p:spPr>
      </p:pic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19886467-D95B-10F6-B449-7A314A216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2293"/>
            <a:ext cx="10317480" cy="1083495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r>
              <a:rPr lang="it-IT" sz="2800">
                <a:ea typeface="+mn-lt"/>
                <a:cs typeface="+mn-lt"/>
              </a:rPr>
              <a:t>Si utilizza un Producer </a:t>
            </a:r>
            <a:r>
              <a:rPr lang="it-IT" sz="2800" i="1">
                <a:ea typeface="+mn-lt"/>
                <a:cs typeface="+mn-lt"/>
              </a:rPr>
              <a:t>Kafka</a:t>
            </a:r>
            <a:r>
              <a:rPr lang="it-IT" sz="2800">
                <a:ea typeface="+mn-lt"/>
                <a:cs typeface="+mn-lt"/>
              </a:rPr>
              <a:t> per leggere progressivamente il dataset</a:t>
            </a:r>
          </a:p>
          <a:p>
            <a:pPr lvl="1"/>
            <a:r>
              <a:rPr lang="it-IT" sz="2600">
                <a:ea typeface="+mn-lt"/>
                <a:cs typeface="+mn-lt"/>
              </a:rPr>
              <a:t>Si simula l’emissione dei dati dai sensori</a:t>
            </a:r>
          </a:p>
          <a:p>
            <a:pPr lvl="1"/>
            <a:r>
              <a:rPr lang="it-IT" sz="2600">
                <a:ea typeface="+mn-lt"/>
                <a:cs typeface="+mn-lt"/>
              </a:rPr>
              <a:t>Le misurazioni presenti nel file csv vengono scritte su un </a:t>
            </a:r>
            <a:r>
              <a:rPr lang="it-IT" sz="2600" err="1">
                <a:ea typeface="+mn-lt"/>
                <a:cs typeface="+mn-lt"/>
              </a:rPr>
              <a:t>topic</a:t>
            </a:r>
            <a:r>
              <a:rPr lang="it-IT" sz="2600">
                <a:ea typeface="+mn-lt"/>
                <a:cs typeface="+mn-lt"/>
              </a:rPr>
              <a:t> Kafka.</a:t>
            </a:r>
          </a:p>
          <a:p>
            <a:pPr marL="0" indent="0">
              <a:buNone/>
            </a:pPr>
            <a:endParaRPr lang="it-IT">
              <a:cs typeface="Calibri" panose="020F0502020204030204"/>
            </a:endParaRP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630766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9F556341D406F46A79B5DCD8146E6B4" ma:contentTypeVersion="12" ma:contentTypeDescription="Creare un nuovo documento." ma:contentTypeScope="" ma:versionID="5ba5c1ef0ecf0a50e42e10da64cf536a">
  <xsd:schema xmlns:xsd="http://www.w3.org/2001/XMLSchema" xmlns:xs="http://www.w3.org/2001/XMLSchema" xmlns:p="http://schemas.microsoft.com/office/2006/metadata/properties" xmlns:ns3="a803e6d2-1870-49af-a394-09c49866f1c2" xmlns:ns4="a8930660-cbca-4557-8af8-8732498a4714" targetNamespace="http://schemas.microsoft.com/office/2006/metadata/properties" ma:root="true" ma:fieldsID="ef18cc91df8f0eaaf5ee7acc7d146a54" ns3:_="" ns4:_="">
    <xsd:import namespace="a803e6d2-1870-49af-a394-09c49866f1c2"/>
    <xsd:import namespace="a8930660-cbca-4557-8af8-8732498a47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3e6d2-1870-49af-a394-09c49866f1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930660-cbca-4557-8af8-8732498a4714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68B209-71CF-4128-B1AD-96E4D02A1E8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803e6d2-1870-49af-a394-09c49866f1c2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a8930660-cbca-4557-8af8-8732498a4714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1E061C9-6746-420B-8825-6656F573CD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BD7AA-18C5-44A0-AF4F-984C91C1F521}">
  <ds:schemaRefs>
    <ds:schemaRef ds:uri="a803e6d2-1870-49af-a394-09c49866f1c2"/>
    <ds:schemaRef ds:uri="a8930660-cbca-4557-8af8-8732498a47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</TotalTime>
  <Words>6593</Words>
  <Application>Microsoft Office PowerPoint</Application>
  <PresentationFormat>Widescreen</PresentationFormat>
  <Paragraphs>887</Paragraphs>
  <Slides>66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66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Consolas</vt:lpstr>
      <vt:lpstr>Courier New</vt:lpstr>
      <vt:lpstr>Linux Libertine</vt:lpstr>
      <vt:lpstr>LM Mono 10</vt:lpstr>
      <vt:lpstr>Retrospettivo</vt:lpstr>
      <vt:lpstr>SABD – Progetto 2</vt:lpstr>
      <vt:lpstr>Introduzione</vt:lpstr>
      <vt:lpstr>Introduzione</vt:lpstr>
      <vt:lpstr>Introduzione</vt:lpstr>
      <vt:lpstr>Architettura </vt:lpstr>
      <vt:lpstr>Architettura - Flink Setup</vt:lpstr>
      <vt:lpstr>Architettura - Flink Setup</vt:lpstr>
      <vt:lpstr>Kafka Producer</vt:lpstr>
      <vt:lpstr>Kafka Producer</vt:lpstr>
      <vt:lpstr>Kafka Producer – Producer Record</vt:lpstr>
      <vt:lpstr>Kafka Producer – IDLE Simulation</vt:lpstr>
      <vt:lpstr>Kafka Producer – Idle Simulation</vt:lpstr>
      <vt:lpstr>Gestione Errori</vt:lpstr>
      <vt:lpstr>Gestione Errori</vt:lpstr>
      <vt:lpstr>SimulationTimeException</vt:lpstr>
      <vt:lpstr>TemperatureOutOfBoundException</vt:lpstr>
      <vt:lpstr>CoordinatesOutOfBoundException</vt:lpstr>
      <vt:lpstr>Apache Flink</vt:lpstr>
      <vt:lpstr>Flink KafkaSource Deserializer</vt:lpstr>
      <vt:lpstr>Flink DataStream Watermarks</vt:lpstr>
      <vt:lpstr>Flink CSV Sink</vt:lpstr>
      <vt:lpstr>Flink Windowing</vt:lpstr>
      <vt:lpstr>Flink Parallel Windowing</vt:lpstr>
      <vt:lpstr>Query 1</vt:lpstr>
      <vt:lpstr>Query 1</vt:lpstr>
      <vt:lpstr>Query 1 - Media</vt:lpstr>
      <vt:lpstr>Query 1 – Calcolo Media</vt:lpstr>
      <vt:lpstr>Query 1 – Throughput Metric</vt:lpstr>
      <vt:lpstr>Query 2</vt:lpstr>
      <vt:lpstr>Flink – Query 2</vt:lpstr>
      <vt:lpstr>Flink – Query 2</vt:lpstr>
      <vt:lpstr>Query 2 – Calcolo Media</vt:lpstr>
      <vt:lpstr>Query 2 – Calcolo Ranking</vt:lpstr>
      <vt:lpstr>Flink – Query 2 - LocationRanking</vt:lpstr>
      <vt:lpstr>Query 3</vt:lpstr>
      <vt:lpstr>Flink – Query 3</vt:lpstr>
      <vt:lpstr>Query 3 – Definizione Griglia</vt:lpstr>
      <vt:lpstr>Query 3 – Definizione Griglia</vt:lpstr>
      <vt:lpstr>Query 3 – Assegnazione Sensori</vt:lpstr>
      <vt:lpstr>Query 3 – Assegnazione dei Sensori</vt:lpstr>
      <vt:lpstr>Query 3 – Calcolo Media</vt:lpstr>
      <vt:lpstr>Query 3 – Calcolo Mediana</vt:lpstr>
      <vt:lpstr>Query 3 – Risultato Finale</vt:lpstr>
      <vt:lpstr>Query 3 – Risultato Finale</vt:lpstr>
      <vt:lpstr>Kafka Streams</vt:lpstr>
      <vt:lpstr>KafkaStreams – Query1</vt:lpstr>
      <vt:lpstr>KafkaStreams – Query1</vt:lpstr>
      <vt:lpstr>KafkaStreams – Query1</vt:lpstr>
      <vt:lpstr>KafkaStreams – Query2</vt:lpstr>
      <vt:lpstr>KafkaStreams – Query2</vt:lpstr>
      <vt:lpstr>KafkaStreams – Query2</vt:lpstr>
      <vt:lpstr>KafkaStreams – Query2</vt:lpstr>
      <vt:lpstr>Analisi delle Prestazioni</vt:lpstr>
      <vt:lpstr>Monitoraggio delle Prestazioni</vt:lpstr>
      <vt:lpstr>Monitoraggio delle Prestazioni</vt:lpstr>
      <vt:lpstr>Numero di Task Slots</vt:lpstr>
      <vt:lpstr>Numero di Task Slots</vt:lpstr>
      <vt:lpstr>Analisi performance</vt:lpstr>
      <vt:lpstr>Analisi performance - Throughput</vt:lpstr>
      <vt:lpstr>Analisi performance – Response Time</vt:lpstr>
      <vt:lpstr>Flink vs Kafka Streams</vt:lpstr>
      <vt:lpstr>Confronto Finestre</vt:lpstr>
      <vt:lpstr>Confronto Finestre</vt:lpstr>
      <vt:lpstr>Confronto Finestre</vt:lpstr>
      <vt:lpstr>Conclusioni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JDSys</dc:title>
  <dc:creator>danilo dell'orco</dc:creator>
  <cp:lastModifiedBy>danilo dell'orco</cp:lastModifiedBy>
  <cp:revision>3</cp:revision>
  <dcterms:created xsi:type="dcterms:W3CDTF">2021-12-14T14:10:37Z</dcterms:created>
  <dcterms:modified xsi:type="dcterms:W3CDTF">2022-07-14T09:11:13Z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0x01010049F556341D406F46A79B5DCD8146E6B4</vt:lpwstr>
  </property>
</Properties>
</file>